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9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0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9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6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9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9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83678-D39F-42DD-BD67-3C5F231015BE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3B97-46B7-4002-8691-115A80278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1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/>
              <a:t>UNILAC timing essentials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5283200"/>
          </a:xfrm>
        </p:spPr>
        <p:txBody>
          <a:bodyPr>
            <a:normAutofit/>
          </a:bodyPr>
          <a:lstStyle/>
          <a:p>
            <a:r>
              <a:rPr lang="en-GB" dirty="0" smtClean="0"/>
              <a:t>UNILAC has to be operated at 50 Hz without any interruptions in any of the </a:t>
            </a:r>
            <a:r>
              <a:rPr lang="en-GB" dirty="0" smtClean="0"/>
              <a:t>following (not exhaustive)</a:t>
            </a:r>
            <a:endParaRPr lang="en-GB" dirty="0" smtClean="0"/>
          </a:p>
          <a:p>
            <a:pPr lvl="1"/>
            <a:r>
              <a:rPr lang="en-GB" dirty="0" smtClean="0"/>
              <a:t>(ex)change of schedule/pattern</a:t>
            </a:r>
          </a:p>
          <a:p>
            <a:pPr lvl="1"/>
            <a:r>
              <a:rPr lang="en-GB" dirty="0" smtClean="0"/>
              <a:t>change of chain events, e.g. time of event or addition/removal of events </a:t>
            </a:r>
            <a:r>
              <a:rPr lang="en-GB" dirty="0" smtClean="0">
                <a:ea typeface="Cambria Math" panose="02040503050406030204" pitchFamily="18" charset="0"/>
              </a:rPr>
              <a:t>⇒ switch between static event sets</a:t>
            </a:r>
          </a:p>
          <a:p>
            <a:pPr lvl="1"/>
            <a:r>
              <a:rPr lang="en-GB" dirty="0" smtClean="0"/>
              <a:t>data supply to devices</a:t>
            </a:r>
            <a:r>
              <a:rPr lang="en-GB" dirty="0" smtClean="0">
                <a:ea typeface="Cambria Math" panose="02040503050406030204" pitchFamily="18" charset="0"/>
              </a:rPr>
              <a:t> ⇒ single device: continue operation; large sections: cont. op. w/o beam</a:t>
            </a:r>
            <a:endParaRPr lang="en-GB" dirty="0" smtClean="0"/>
          </a:p>
          <a:p>
            <a:r>
              <a:rPr lang="en-GB" dirty="0" smtClean="0"/>
              <a:t>Synchronised </a:t>
            </a:r>
            <a:r>
              <a:rPr lang="en-GB" dirty="0" err="1" smtClean="0"/>
              <a:t>wrt</a:t>
            </a:r>
            <a:r>
              <a:rPr lang="en-GB" dirty="0" smtClean="0"/>
              <a:t>. power grid 50 Hz</a:t>
            </a:r>
          </a:p>
          <a:p>
            <a:r>
              <a:rPr lang="en-GB" dirty="0" smtClean="0"/>
              <a:t>Online </a:t>
            </a:r>
            <a:r>
              <a:rPr lang="en-GB" dirty="0" smtClean="0"/>
              <a:t>actions (</a:t>
            </a:r>
            <a:r>
              <a:rPr lang="en-GB" dirty="0"/>
              <a:t>not exhaustive</a:t>
            </a:r>
            <a:r>
              <a:rPr lang="en-GB" dirty="0" smtClean="0"/>
              <a:t>)</a:t>
            </a:r>
            <a:r>
              <a:rPr lang="en-GB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Profile grid guard: reduce beam pulse length and execution rate with beam </a:t>
            </a:r>
            <a:r>
              <a:rPr lang="en-GB" dirty="0" smtClean="0"/>
              <a:t>for all chains affected on </a:t>
            </a:r>
            <a:r>
              <a:rPr lang="en-GB" dirty="0" smtClean="0"/>
              <a:t>operators request</a:t>
            </a:r>
          </a:p>
          <a:p>
            <a:pPr lvl="1"/>
            <a:r>
              <a:rPr lang="en-GB" dirty="0" smtClean="0"/>
              <a:t>Change </a:t>
            </a:r>
            <a:r>
              <a:rPr lang="en-GB" dirty="0"/>
              <a:t>beam pulse length on operators request</a:t>
            </a:r>
          </a:p>
          <a:p>
            <a:pPr lvl="1"/>
            <a:r>
              <a:rPr lang="en-GB" dirty="0" smtClean="0"/>
              <a:t>Interlock</a:t>
            </a:r>
            <a:r>
              <a:rPr lang="en-GB" dirty="0" smtClean="0"/>
              <a:t>: execute </a:t>
            </a:r>
            <a:r>
              <a:rPr lang="en-GB" dirty="0" smtClean="0"/>
              <a:t>affected chains w/o </a:t>
            </a:r>
            <a:r>
              <a:rPr lang="en-GB" dirty="0" smtClean="0"/>
              <a:t>beam on </a:t>
            </a:r>
            <a:r>
              <a:rPr lang="en-GB" dirty="0" smtClean="0"/>
              <a:t>request</a:t>
            </a: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2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221" y="1"/>
            <a:ext cx="11822443" cy="7742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 principle UNILAC event sequences: Fix – except pulse lengths</a:t>
            </a:r>
            <a:endParaRPr lang="en-GB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8000"/>
            <a:ext cx="6310113" cy="46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137" y="2180629"/>
            <a:ext cx="5657207" cy="4680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1456" y="5946540"/>
            <a:ext cx="1156407" cy="461665"/>
          </a:xfrm>
          <a:prstGeom prst="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Sources</a:t>
            </a:r>
            <a:endParaRPr lang="en-GB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416365" y="5946541"/>
            <a:ext cx="1615186" cy="461665"/>
          </a:xfrm>
          <a:prstGeom prst="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Accelerator</a:t>
            </a:r>
            <a:endParaRPr lang="en-GB" sz="24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4015775" y="2501757"/>
            <a:ext cx="0" cy="4356243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0170991" y="2178000"/>
            <a:ext cx="0" cy="46800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5007231" y="2486346"/>
            <a:ext cx="0" cy="43716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1048435" y="2178000"/>
            <a:ext cx="0" cy="468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5378521" y="6195317"/>
            <a:ext cx="49316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5007231" y="3488076"/>
            <a:ext cx="37129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H="1">
            <a:off x="11048435" y="6534364"/>
            <a:ext cx="75657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10705672" y="4520629"/>
            <a:ext cx="256854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eck 26"/>
          <p:cNvSpPr/>
          <p:nvPr/>
        </p:nvSpPr>
        <p:spPr>
          <a:xfrm>
            <a:off x="10485920" y="4083978"/>
            <a:ext cx="256854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eck 27"/>
          <p:cNvSpPr/>
          <p:nvPr/>
        </p:nvSpPr>
        <p:spPr>
          <a:xfrm>
            <a:off x="10170991" y="2748216"/>
            <a:ext cx="353108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 28"/>
          <p:cNvSpPr/>
          <p:nvPr/>
        </p:nvSpPr>
        <p:spPr>
          <a:xfrm>
            <a:off x="4015775" y="5321892"/>
            <a:ext cx="999955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hteck 29"/>
          <p:cNvSpPr/>
          <p:nvPr/>
        </p:nvSpPr>
        <p:spPr>
          <a:xfrm>
            <a:off x="2520093" y="4592426"/>
            <a:ext cx="999955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eck 30"/>
          <p:cNvSpPr/>
          <p:nvPr/>
        </p:nvSpPr>
        <p:spPr>
          <a:xfrm>
            <a:off x="338222" y="940206"/>
            <a:ext cx="999955" cy="25685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feld 31"/>
          <p:cNvSpPr txBox="1"/>
          <p:nvPr/>
        </p:nvSpPr>
        <p:spPr>
          <a:xfrm>
            <a:off x="1338177" y="868578"/>
            <a:ext cx="406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Operating parameters (pulse lengths)</a:t>
            </a:r>
            <a:endParaRPr lang="en-GB" sz="2000" dirty="0"/>
          </a:p>
        </p:txBody>
      </p:sp>
      <p:cxnSp>
        <p:nvCxnSpPr>
          <p:cNvPr id="33" name="Gerader Verbinder 32"/>
          <p:cNvCxnSpPr/>
          <p:nvPr/>
        </p:nvCxnSpPr>
        <p:spPr>
          <a:xfrm>
            <a:off x="6404516" y="828923"/>
            <a:ext cx="0" cy="52043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6534793" y="821217"/>
            <a:ext cx="0" cy="5358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6534793" y="735197"/>
            <a:ext cx="4356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Connection source-accelerator timing</a:t>
            </a:r>
          </a:p>
          <a:p>
            <a:r>
              <a:rPr lang="en-GB" sz="2000" dirty="0" smtClean="0"/>
              <a:t>(ion beam pulse start &amp; stop at source)</a:t>
            </a:r>
            <a:endParaRPr lang="en-GB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05099" y="6755450"/>
            <a:ext cx="5666582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6759723" y="6802452"/>
            <a:ext cx="507692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370318" y="1614999"/>
            <a:ext cx="967859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338177" y="1419150"/>
            <a:ext cx="228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Cycle length (20 </a:t>
            </a:r>
            <a:r>
              <a:rPr lang="en-GB" sz="2000" dirty="0" err="1" smtClean="0"/>
              <a:t>ms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2</a:t>
            </a:fld>
            <a:endParaRPr lang="en-GB"/>
          </a:p>
        </p:txBody>
      </p:sp>
      <p:cxnSp>
        <p:nvCxnSpPr>
          <p:cNvPr id="39" name="Gerader Verbinder 38"/>
          <p:cNvCxnSpPr/>
          <p:nvPr/>
        </p:nvCxnSpPr>
        <p:spPr>
          <a:xfrm flipH="1">
            <a:off x="6310113" y="1649986"/>
            <a:ext cx="75657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105362" y="1449931"/>
            <a:ext cx="314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Connection to absolute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28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2"/>
            <a:ext cx="12192000" cy="66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5418"/>
          </a:xfrm>
        </p:spPr>
        <p:txBody>
          <a:bodyPr>
            <a:normAutofit/>
          </a:bodyPr>
          <a:lstStyle/>
          <a:p>
            <a:r>
              <a:rPr lang="en-GB" dirty="0" smtClean="0"/>
              <a:t>New UNILAC timing basics (draft proposal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039983"/>
            <a:ext cx="10515600" cy="5818017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Preplanned</a:t>
            </a:r>
            <a:r>
              <a:rPr lang="en-GB" dirty="0" smtClean="0"/>
              <a:t> schedules:</a:t>
            </a:r>
          </a:p>
          <a:p>
            <a:pPr lvl="1"/>
            <a:r>
              <a:rPr lang="en-GB" dirty="0" smtClean="0"/>
              <a:t>based on SIS18 beam requirements and source availabilities </a:t>
            </a:r>
            <a:r>
              <a:rPr lang="en-GB" dirty="0" smtClean="0">
                <a:ea typeface="Cambria Math" panose="02040503050406030204" pitchFamily="18" charset="0"/>
              </a:rPr>
              <a:t>⇒ length </a:t>
            </a:r>
            <a:r>
              <a:rPr lang="en-GB" dirty="0" smtClean="0">
                <a:ea typeface="Cambria Math" panose="02040503050406030204" pitchFamily="18" charset="0"/>
              </a:rPr>
              <a:t>equals </a:t>
            </a:r>
            <a:r>
              <a:rPr lang="en-GB" dirty="0" smtClean="0">
                <a:ea typeface="Cambria Math" panose="02040503050406030204" pitchFamily="18" charset="0"/>
              </a:rPr>
              <a:t>SIS18/FAIR-pattern (</a:t>
            </a:r>
            <a:r>
              <a:rPr lang="en-GB" dirty="0" smtClean="0"/>
              <a:t>~1s to 100s of seconds</a:t>
            </a:r>
            <a:r>
              <a:rPr lang="en-GB" dirty="0" smtClean="0"/>
              <a:t>?), UNILAC may require certain length of </a:t>
            </a:r>
            <a:r>
              <a:rPr lang="en-GB" dirty="0">
                <a:ea typeface="Cambria Math" panose="02040503050406030204" pitchFamily="18" charset="0"/>
              </a:rPr>
              <a:t>SIS18/FAIR-pattern</a:t>
            </a:r>
            <a:endParaRPr lang="en-GB" dirty="0" smtClean="0"/>
          </a:p>
          <a:p>
            <a:pPr lvl="1"/>
            <a:r>
              <a:rPr lang="en-GB" dirty="0" smtClean="0"/>
              <a:t>filled in with UNILAC users, UNILAC machine needs added</a:t>
            </a:r>
          </a:p>
          <a:p>
            <a:pPr lvl="1"/>
            <a:r>
              <a:rPr lang="en-GB" dirty="0" smtClean="0"/>
              <a:t>run periodically by </a:t>
            </a:r>
            <a:r>
              <a:rPr lang="en-GB" dirty="0" smtClean="0"/>
              <a:t>DM, 50*n chains per second</a:t>
            </a:r>
            <a:endParaRPr lang="en-GB" dirty="0" smtClean="0"/>
          </a:p>
          <a:p>
            <a:pPr lvl="1"/>
            <a:r>
              <a:rPr lang="en-GB" dirty="0" smtClean="0"/>
              <a:t>one schedule per </a:t>
            </a:r>
            <a:r>
              <a:rPr lang="en-GB" dirty="0" smtClean="0">
                <a:ea typeface="Cambria Math" panose="02040503050406030204" pitchFamily="18" charset="0"/>
              </a:rPr>
              <a:t>SIS18/FAIR-pattern, </a:t>
            </a:r>
            <a:r>
              <a:rPr lang="en-GB" dirty="0" smtClean="0">
                <a:ea typeface="Cambria Math" panose="02040503050406030204" pitchFamily="18" charset="0"/>
              </a:rPr>
              <a:t>extra schedule for rarely executed FAIR chains, plus </a:t>
            </a:r>
            <a:r>
              <a:rPr lang="en-GB" dirty="0" smtClean="0">
                <a:ea typeface="Cambria Math" panose="02040503050406030204" pitchFamily="18" charset="0"/>
              </a:rPr>
              <a:t>UNILAC standalone schedule, and others?</a:t>
            </a:r>
            <a:endParaRPr lang="en-GB" dirty="0" smtClean="0"/>
          </a:p>
          <a:p>
            <a:pPr lvl="1"/>
            <a:r>
              <a:rPr lang="en-GB" dirty="0" smtClean="0"/>
              <a:t>switch between schedules at starting point without interruption of 50 Hz operation</a:t>
            </a:r>
          </a:p>
          <a:p>
            <a:pPr lvl="1"/>
            <a:r>
              <a:rPr lang="en-GB" dirty="0" smtClean="0"/>
              <a:t>contains chain indices (pointers, wrappers), hundreds of executions of several chains in one schedule</a:t>
            </a:r>
          </a:p>
          <a:p>
            <a:r>
              <a:rPr lang="en-GB" dirty="0" smtClean="0"/>
              <a:t>Standalone chains:</a:t>
            </a:r>
          </a:p>
          <a:p>
            <a:pPr lvl="1"/>
            <a:r>
              <a:rPr lang="en-GB" dirty="0" smtClean="0"/>
              <a:t>single chain identity may be executed multiple times in one schedule and used in several </a:t>
            </a:r>
            <a:r>
              <a:rPr lang="en-GB" dirty="0" smtClean="0"/>
              <a:t>schedules</a:t>
            </a:r>
            <a:endParaRPr lang="en-GB" dirty="0"/>
          </a:p>
          <a:p>
            <a:pPr lvl="1"/>
            <a:r>
              <a:rPr lang="en-GB" dirty="0" smtClean="0">
                <a:ea typeface="Cambria Math" panose="02040503050406030204" pitchFamily="18" charset="0"/>
              </a:rPr>
              <a:t>set of at least 16 chains available in timing system, any subset may be used in any schedule</a:t>
            </a:r>
            <a:endParaRPr lang="en-GB" dirty="0" smtClean="0"/>
          </a:p>
          <a:p>
            <a:pPr lvl="1"/>
            <a:r>
              <a:rPr lang="en-GB" dirty="0" smtClean="0"/>
              <a:t>chains may be executed simultaneously in arbitrary combinations </a:t>
            </a:r>
            <a:r>
              <a:rPr lang="en-GB" dirty="0" smtClean="0"/>
              <a:t>(only one </a:t>
            </a:r>
            <a:r>
              <a:rPr lang="en-GB" dirty="0" smtClean="0"/>
              <a:t>chain per timing group</a:t>
            </a:r>
            <a:r>
              <a:rPr lang="en-GB" dirty="0" smtClean="0"/>
              <a:t>) </a:t>
            </a:r>
            <a:endParaRPr lang="en-GB" dirty="0" smtClean="0"/>
          </a:p>
          <a:p>
            <a:pPr lvl="1"/>
            <a:r>
              <a:rPr lang="en-GB" dirty="0" smtClean="0"/>
              <a:t>changes applied </a:t>
            </a:r>
            <a:r>
              <a:rPr lang="en-GB" dirty="0" smtClean="0"/>
              <a:t>to a chain have </a:t>
            </a:r>
            <a:r>
              <a:rPr lang="en-GB" dirty="0" smtClean="0"/>
              <a:t>to take effect for all </a:t>
            </a:r>
            <a:r>
              <a:rPr lang="en-GB" dirty="0" smtClean="0"/>
              <a:t>future executions </a:t>
            </a:r>
            <a:r>
              <a:rPr lang="en-GB" dirty="0" smtClean="0"/>
              <a:t>at </a:t>
            </a:r>
            <a:r>
              <a:rPr lang="en-GB" dirty="0" smtClean="0"/>
              <a:t>one point in time</a:t>
            </a:r>
            <a:endParaRPr lang="en-GB" dirty="0" smtClean="0"/>
          </a:p>
          <a:p>
            <a:pPr lvl="1"/>
            <a:r>
              <a:rPr lang="en-GB" dirty="0" err="1">
                <a:sym typeface="Symbol" panose="05050102010706020507" pitchFamily="18" charset="2"/>
              </a:rPr>
              <a:t>persistent</a:t>
            </a:r>
            <a:r>
              <a:rPr lang="en-GB" dirty="0" err="1" smtClean="0"/>
              <a:t>identification</a:t>
            </a:r>
            <a:r>
              <a:rPr lang="en-GB" dirty="0" smtClean="0"/>
              <a:t> </a:t>
            </a:r>
            <a:r>
              <a:rPr lang="en-GB" dirty="0" smtClean="0"/>
              <a:t>chain </a:t>
            </a:r>
            <a:r>
              <a:rPr lang="en-GB" dirty="0" smtClean="0">
                <a:sym typeface="Symbol" panose="05050102010706020507" pitchFamily="18" charset="2"/>
              </a:rPr>
              <a:t> virtual accelerator, </a:t>
            </a:r>
            <a:r>
              <a:rPr lang="en-GB" dirty="0" smtClean="0">
                <a:sym typeface="Symbol" panose="05050102010706020507" pitchFamily="18" charset="2"/>
              </a:rPr>
              <a:t>over </a:t>
            </a:r>
            <a:r>
              <a:rPr lang="en-GB" dirty="0" smtClean="0">
                <a:sym typeface="Symbol" panose="05050102010706020507" pitchFamily="18" charset="2"/>
              </a:rPr>
              <a:t>different schedules</a:t>
            </a:r>
          </a:p>
          <a:p>
            <a:pPr lvl="1"/>
            <a:r>
              <a:rPr lang="en-GB" dirty="0" smtClean="0">
                <a:sym typeface="Symbol" panose="05050102010706020507" pitchFamily="18" charset="2"/>
              </a:rPr>
              <a:t>one single </a:t>
            </a:r>
            <a:r>
              <a:rPr lang="en-GB" dirty="0" smtClean="0">
                <a:sym typeface="Symbol" panose="05050102010706020507" pitchFamily="18" charset="2"/>
              </a:rPr>
              <a:t>UNILAC chain </a:t>
            </a:r>
            <a:r>
              <a:rPr lang="en-GB" dirty="0" smtClean="0">
                <a:sym typeface="Symbol" panose="05050102010706020507" pitchFamily="18" charset="2"/>
              </a:rPr>
              <a:t>may be combined (“</a:t>
            </a:r>
            <a:r>
              <a:rPr lang="en-GB" dirty="0" err="1" smtClean="0">
                <a:sym typeface="Symbol" panose="05050102010706020507" pitchFamily="18" charset="2"/>
              </a:rPr>
              <a:t>gekoppelt</a:t>
            </a:r>
            <a:r>
              <a:rPr lang="en-GB" dirty="0" smtClean="0">
                <a:sym typeface="Symbol" panose="05050102010706020507" pitchFamily="18" charset="2"/>
              </a:rPr>
              <a:t>”) with </a:t>
            </a:r>
            <a:r>
              <a:rPr lang="en-GB" dirty="0" smtClean="0">
                <a:sym typeface="Symbol" panose="05050102010706020507" pitchFamily="18" charset="2"/>
              </a:rPr>
              <a:t>several SIS18 chains</a:t>
            </a:r>
            <a:endParaRPr lang="en-GB" dirty="0" smtClean="0"/>
          </a:p>
          <a:p>
            <a:r>
              <a:rPr lang="en-GB" dirty="0" smtClean="0"/>
              <a:t>Event sequence, execution:</a:t>
            </a:r>
            <a:endParaRPr lang="en-GB" dirty="0" smtClean="0"/>
          </a:p>
          <a:p>
            <a:pPr lvl="1"/>
            <a:r>
              <a:rPr lang="en-GB" dirty="0" smtClean="0"/>
              <a:t>All UNILAC chains share similar, short event sequences of fixed length; two </a:t>
            </a:r>
            <a:r>
              <a:rPr lang="en-GB" dirty="0" smtClean="0"/>
              <a:t>principle event sequences: 1) sources &amp; LEBT; 2) all other timing </a:t>
            </a:r>
            <a:r>
              <a:rPr lang="en-GB" dirty="0" smtClean="0"/>
              <a:t>groups after chopper</a:t>
            </a:r>
          </a:p>
          <a:p>
            <a:pPr lvl="1"/>
            <a:r>
              <a:rPr lang="en-GB" dirty="0" smtClean="0"/>
              <a:t>only two or three event sequences needed per chain</a:t>
            </a:r>
            <a:endParaRPr lang="en-GB" dirty="0" smtClean="0"/>
          </a:p>
          <a:p>
            <a:pPr lvl="1"/>
            <a:r>
              <a:rPr lang="en-GB" dirty="0" smtClean="0"/>
              <a:t>beam processes </a:t>
            </a:r>
            <a:r>
              <a:rPr lang="en-GB" dirty="0" smtClean="0"/>
              <a:t>and events of </a:t>
            </a:r>
            <a:r>
              <a:rPr lang="en-GB" dirty="0" smtClean="0"/>
              <a:t>one chain run in parallel in all timing </a:t>
            </a:r>
            <a:r>
              <a:rPr lang="en-GB" dirty="0" smtClean="0"/>
              <a:t>groups </a:t>
            </a:r>
            <a:r>
              <a:rPr lang="en-GB" dirty="0">
                <a:ea typeface="Cambria Math" panose="02040503050406030204" pitchFamily="18" charset="0"/>
              </a:rPr>
              <a:t>⇒ </a:t>
            </a:r>
            <a:r>
              <a:rPr lang="en-GB" dirty="0" smtClean="0">
                <a:ea typeface="Cambria Math" panose="02040503050406030204" pitchFamily="18" charset="0"/>
              </a:rPr>
              <a:t>bursts of events at </a:t>
            </a:r>
            <a:r>
              <a:rPr lang="en-GB" smtClean="0">
                <a:ea typeface="Cambria Math" panose="02040503050406030204" pitchFamily="18" charset="0"/>
              </a:rPr>
              <a:t>specific times</a:t>
            </a:r>
            <a:endParaRPr lang="en-GB" dirty="0" smtClean="0"/>
          </a:p>
          <a:p>
            <a:pPr lvl="1"/>
            <a:r>
              <a:rPr lang="en-GB" dirty="0" smtClean="0"/>
              <a:t>changes to th</a:t>
            </a:r>
            <a:r>
              <a:rPr lang="en-GB" dirty="0" smtClean="0"/>
              <a:t>e </a:t>
            </a:r>
            <a:r>
              <a:rPr lang="en-GB" dirty="0" smtClean="0"/>
              <a:t>event sequence of one chain have to take effect in all timing groups simultaneously</a:t>
            </a:r>
          </a:p>
          <a:p>
            <a:pPr lvl="1"/>
            <a:r>
              <a:rPr lang="en-GB" dirty="0" smtClean="0"/>
              <a:t>generate </a:t>
            </a:r>
            <a:r>
              <a:rPr lang="en-GB" dirty="0" smtClean="0"/>
              <a:t>several versions of event sequence in advance or on-the-fly: standard, shortened beam pulse, no beam pulse</a:t>
            </a:r>
          </a:p>
          <a:p>
            <a:pPr lvl="1"/>
            <a:r>
              <a:rPr lang="en-GB" dirty="0" smtClean="0"/>
              <a:t>change beam pulse length: generate new standard event sequence, send to DM, reset pointer/wrapper</a:t>
            </a:r>
          </a:p>
          <a:p>
            <a:r>
              <a:rPr lang="en-GB" dirty="0" smtClean="0"/>
              <a:t>Timing groups:</a:t>
            </a:r>
          </a:p>
          <a:p>
            <a:pPr lvl="1"/>
            <a:r>
              <a:rPr lang="en-GB" dirty="0" smtClean="0"/>
              <a:t>~45 timing groups (~14 would be sufficient)</a:t>
            </a:r>
          </a:p>
          <a:p>
            <a:pPr lvl="1"/>
            <a:r>
              <a:rPr lang="en-GB" dirty="0" smtClean="0"/>
              <a:t>all timing groups of one chain share the same event sequences (except source &amp; LEBT and end of TK)</a:t>
            </a:r>
          </a:p>
          <a:p>
            <a:pPr lvl="1"/>
            <a:r>
              <a:rPr lang="en-GB" dirty="0" smtClean="0"/>
              <a:t>provide MIL-timing derived from adequate timing </a:t>
            </a:r>
            <a:r>
              <a:rPr lang="en-GB" dirty="0" smtClean="0"/>
              <a:t>group</a:t>
            </a:r>
            <a:endParaRPr lang="en-GB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01231"/>
              </p:ext>
            </p:extLst>
          </p:nvPr>
        </p:nvGraphicFramePr>
        <p:xfrm>
          <a:off x="1944940" y="1988661"/>
          <a:ext cx="8150192" cy="262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Arbeitsblatt" r:id="rId3" imgW="5162710" imgH="1663881" progId="Excel.Sheet.12">
                  <p:embed/>
                </p:oleObj>
              </mc:Choice>
              <mc:Fallback>
                <p:oleObj name="Arbeitsblatt" r:id="rId3" imgW="5162710" imgH="16638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4940" y="1988661"/>
                        <a:ext cx="8150192" cy="262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/>
          <p:cNvSpPr/>
          <p:nvPr/>
        </p:nvSpPr>
        <p:spPr>
          <a:xfrm>
            <a:off x="3642800" y="2583282"/>
            <a:ext cx="5383465" cy="2031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feld 17"/>
          <p:cNvSpPr txBox="1"/>
          <p:nvPr/>
        </p:nvSpPr>
        <p:spPr>
          <a:xfrm>
            <a:off x="2933436" y="-6521"/>
            <a:ext cx="3173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Example </a:t>
            </a:r>
            <a:r>
              <a:rPr lang="en-GB" sz="3200" dirty="0" smtClean="0"/>
              <a:t>schedule</a:t>
            </a:r>
            <a:endParaRPr lang="en-GB" sz="3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5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984807" y="468581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Schedule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9065511" y="2583282"/>
            <a:ext cx="2875976" cy="2031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feld 20"/>
          <p:cNvSpPr txBox="1"/>
          <p:nvPr/>
        </p:nvSpPr>
        <p:spPr>
          <a:xfrm>
            <a:off x="9918754" y="4685810"/>
            <a:ext cx="13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FAIR-Pattern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Merge </a:t>
            </a:r>
            <a:r>
              <a:rPr lang="en-GB" dirty="0"/>
              <a:t>beam </a:t>
            </a:r>
            <a:r>
              <a:rPr lang="en-GB" dirty="0" smtClean="0"/>
              <a:t>processes,</a:t>
            </a:r>
            <a:br>
              <a:rPr lang="en-GB" dirty="0" smtClean="0"/>
            </a:br>
            <a:r>
              <a:rPr lang="en-GB" dirty="0" smtClean="0"/>
              <a:t>insert abstraction layer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3287" y="1825625"/>
            <a:ext cx="6484682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Merge beam process nodes to one BPC node </a:t>
            </a:r>
          </a:p>
          <a:p>
            <a:pPr lvl="1"/>
            <a:r>
              <a:rPr lang="en-GB" dirty="0" smtClean="0"/>
              <a:t>Contains all timing messages, hence all information for one beam production chain</a:t>
            </a:r>
          </a:p>
          <a:p>
            <a:r>
              <a:rPr lang="en-GB" dirty="0" smtClean="0"/>
              <a:t>Hide BPC nodes by static wrappers</a:t>
            </a:r>
          </a:p>
          <a:p>
            <a:pPr lvl="1"/>
            <a:r>
              <a:rPr lang="en-GB" dirty="0" smtClean="0"/>
              <a:t>Contain only pointer to BPC node</a:t>
            </a:r>
          </a:p>
          <a:p>
            <a:pPr lvl="1"/>
            <a:r>
              <a:rPr lang="en-GB" dirty="0" smtClean="0"/>
              <a:t>Many pointers in </a:t>
            </a:r>
            <a:r>
              <a:rPr lang="en-GB" dirty="0" err="1" smtClean="0"/>
              <a:t>supercycle</a:t>
            </a:r>
            <a:r>
              <a:rPr lang="en-GB" dirty="0" smtClean="0"/>
              <a:t> direct to static wrapper</a:t>
            </a:r>
            <a:br>
              <a:rPr lang="en-GB" dirty="0" smtClean="0"/>
            </a:b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GB" dirty="0" smtClean="0"/>
              <a:t>pointers and </a:t>
            </a:r>
            <a:r>
              <a:rPr lang="en-GB" dirty="0" err="1" smtClean="0"/>
              <a:t>supercycle</a:t>
            </a:r>
            <a:r>
              <a:rPr lang="en-GB" dirty="0" smtClean="0"/>
              <a:t> not affected by BPC exchange</a:t>
            </a:r>
          </a:p>
          <a:p>
            <a:r>
              <a:rPr lang="en-GB" dirty="0" err="1" smtClean="0"/>
              <a:t>Supercycle</a:t>
            </a:r>
            <a:r>
              <a:rPr lang="en-GB" dirty="0" smtClean="0"/>
              <a:t> and wrappers contain only BPC index</a:t>
            </a:r>
          </a:p>
          <a:p>
            <a:endParaRPr lang="en-GB" dirty="0" smtClean="0"/>
          </a:p>
          <a:p>
            <a:r>
              <a:rPr lang="en-GB" dirty="0" smtClean="0"/>
              <a:t>Exchange of beam process</a:t>
            </a:r>
          </a:p>
          <a:p>
            <a:pPr lvl="1"/>
            <a:r>
              <a:rPr lang="en-GB" dirty="0" smtClean="0"/>
              <a:t>Generate </a:t>
            </a:r>
            <a:r>
              <a:rPr lang="en-GB" b="1" dirty="0" smtClean="0"/>
              <a:t>one</a:t>
            </a:r>
            <a:r>
              <a:rPr lang="en-GB" dirty="0" smtClean="0"/>
              <a:t> new node with new version of BPC timing messages</a:t>
            </a:r>
          </a:p>
          <a:p>
            <a:pPr lvl="1"/>
            <a:r>
              <a:rPr lang="en-GB" dirty="0" smtClean="0"/>
              <a:t>Change </a:t>
            </a:r>
            <a:r>
              <a:rPr lang="en-GB" b="1" dirty="0" smtClean="0"/>
              <a:t>one</a:t>
            </a:r>
            <a:r>
              <a:rPr lang="en-GB" dirty="0" smtClean="0"/>
              <a:t> pointer from wrapper to this node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53097"/>
              </p:ext>
            </p:extLst>
          </p:nvPr>
        </p:nvGraphicFramePr>
        <p:xfrm>
          <a:off x="7200205" y="719138"/>
          <a:ext cx="46672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orelDRAW" r:id="rId3" imgW="7621532" imgH="8848453" progId="CorelDraw.Graphic.18">
                  <p:embed/>
                </p:oleObj>
              </mc:Choice>
              <mc:Fallback>
                <p:oleObj name="CorelDRAW" r:id="rId3" imgW="7621532" imgH="8848453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0205" y="719138"/>
                        <a:ext cx="46672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2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Supercycle</a:t>
            </a:r>
            <a:r>
              <a:rPr lang="en-GB" dirty="0" smtClean="0"/>
              <a:t> execution</a:t>
            </a:r>
            <a:endParaRPr lang="en-GB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13220" y="1825625"/>
            <a:ext cx="7113123" cy="4351338"/>
          </a:xfrm>
        </p:spPr>
        <p:txBody>
          <a:bodyPr/>
          <a:lstStyle/>
          <a:p>
            <a:r>
              <a:rPr lang="en-GB" dirty="0" smtClean="0"/>
              <a:t>Single </a:t>
            </a:r>
            <a:r>
              <a:rPr lang="en-GB" dirty="0" err="1" smtClean="0"/>
              <a:t>supercycle</a:t>
            </a:r>
            <a:endParaRPr lang="en-GB" dirty="0" smtClean="0"/>
          </a:p>
          <a:p>
            <a:r>
              <a:rPr lang="en-GB" dirty="0" smtClean="0"/>
              <a:t>Multithreaded, one worker thread per BPC</a:t>
            </a:r>
          </a:p>
          <a:p>
            <a:pPr lvl="1"/>
            <a:r>
              <a:rPr lang="en-GB" dirty="0" smtClean="0"/>
              <a:t>Branch to BPC node if index in cycle</a:t>
            </a:r>
          </a:p>
          <a:p>
            <a:pPr lvl="1"/>
            <a:r>
              <a:rPr lang="en-GB" dirty="0" smtClean="0"/>
              <a:t>Generate timing messages for BPC</a:t>
            </a:r>
          </a:p>
          <a:p>
            <a:pPr lvl="1"/>
            <a:r>
              <a:rPr lang="en-GB" dirty="0" err="1" smtClean="0"/>
              <a:t>Callback</a:t>
            </a:r>
            <a:endParaRPr lang="en-GB" dirty="0" smtClean="0"/>
          </a:p>
          <a:p>
            <a:pPr lvl="1"/>
            <a:r>
              <a:rPr lang="en-GB" dirty="0" smtClean="0"/>
              <a:t>Go to next </a:t>
            </a:r>
            <a:r>
              <a:rPr lang="en-GB" dirty="0" err="1" smtClean="0"/>
              <a:t>supercycle</a:t>
            </a:r>
            <a:r>
              <a:rPr lang="en-GB" dirty="0" smtClean="0"/>
              <a:t> node</a:t>
            </a:r>
          </a:p>
          <a:p>
            <a:r>
              <a:rPr lang="en-GB" dirty="0" smtClean="0"/>
              <a:t>Synchronization mechanism available</a:t>
            </a:r>
          </a:p>
          <a:p>
            <a:r>
              <a:rPr lang="en-GB" dirty="0" smtClean="0"/>
              <a:t>Arbitration mechanism available</a:t>
            </a:r>
          </a:p>
          <a:p>
            <a:pPr lvl="1"/>
            <a:r>
              <a:rPr lang="en-GB" dirty="0" smtClean="0"/>
              <a:t>thread with nearest event gets executed next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7</a:t>
            </a:fld>
            <a:endParaRPr lang="en-GB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36663"/>
              </p:ext>
            </p:extLst>
          </p:nvPr>
        </p:nvGraphicFramePr>
        <p:xfrm>
          <a:off x="7390931" y="719138"/>
          <a:ext cx="41052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3" imgW="7477760" imgH="9868989" progId="CorelDraw.Graphic.18">
                  <p:embed/>
                </p:oleObj>
              </mc:Choice>
              <mc:Fallback>
                <p:oleObj name="CorelDRAW" r:id="rId3" imgW="7477760" imgH="986898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0931" y="719138"/>
                        <a:ext cx="41052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5661"/>
            <a:ext cx="10515600" cy="708591"/>
          </a:xfrm>
        </p:spPr>
        <p:txBody>
          <a:bodyPr/>
          <a:lstStyle/>
          <a:p>
            <a:r>
              <a:rPr lang="en-GB" dirty="0" smtClean="0"/>
              <a:t>Timing Groups: EH </a:t>
            </a:r>
            <a:r>
              <a:rPr lang="en-GB" dirty="0" smtClean="0"/>
              <a:t>dipole (and quads)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10D-2C0A-4E04-96A1-943ECF14A5A7}" type="slidenum">
              <a:rPr lang="en-GB" smtClean="0"/>
              <a:t>8</a:t>
            </a:fld>
            <a:endParaRPr lang="en-GB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51" y="1236206"/>
            <a:ext cx="8038310" cy="562179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82561" y="906334"/>
            <a:ext cx="600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 power supply serves magnets in different timing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0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Breitbild</PresentationFormat>
  <Paragraphs>78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Symbol</vt:lpstr>
      <vt:lpstr>Office</vt:lpstr>
      <vt:lpstr>CorelDRAW</vt:lpstr>
      <vt:lpstr>Microsoft Excel-Arbeitsblatt</vt:lpstr>
      <vt:lpstr>UNILAC timing essentials</vt:lpstr>
      <vt:lpstr>2 principle UNILAC event sequences: Fix – except pulse lengths</vt:lpstr>
      <vt:lpstr>PowerPoint-Präsentation</vt:lpstr>
      <vt:lpstr>New UNILAC timing basics (draft proposal)</vt:lpstr>
      <vt:lpstr>PowerPoint-Präsentation</vt:lpstr>
      <vt:lpstr>Merge beam processes, insert abstraction layer</vt:lpstr>
      <vt:lpstr>Supercycle execution</vt:lpstr>
      <vt:lpstr>Timing Groups: EH dipole (and quads)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81</cp:revision>
  <dcterms:created xsi:type="dcterms:W3CDTF">2023-02-27T17:46:26Z</dcterms:created>
  <dcterms:modified xsi:type="dcterms:W3CDTF">2023-03-01T17:07:59Z</dcterms:modified>
</cp:coreProperties>
</file>