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12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33-C9FE-4D71-8C09-B73C0C1F6873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CBC3-3BF5-4DB1-8F6E-2E445BAB9F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8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33-C9FE-4D71-8C09-B73C0C1F6873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CBC3-3BF5-4DB1-8F6E-2E445BAB9F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06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33-C9FE-4D71-8C09-B73C0C1F6873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CBC3-3BF5-4DB1-8F6E-2E445BAB9F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1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33-C9FE-4D71-8C09-B73C0C1F6873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CBC3-3BF5-4DB1-8F6E-2E445BAB9F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8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33-C9FE-4D71-8C09-B73C0C1F6873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CBC3-3BF5-4DB1-8F6E-2E445BAB9F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5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33-C9FE-4D71-8C09-B73C0C1F6873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CBC3-3BF5-4DB1-8F6E-2E445BAB9F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4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33-C9FE-4D71-8C09-B73C0C1F6873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CBC3-3BF5-4DB1-8F6E-2E445BAB9F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6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33-C9FE-4D71-8C09-B73C0C1F6873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CBC3-3BF5-4DB1-8F6E-2E445BAB9F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7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33-C9FE-4D71-8C09-B73C0C1F6873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CBC3-3BF5-4DB1-8F6E-2E445BAB9F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9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33-C9FE-4D71-8C09-B73C0C1F6873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CBC3-3BF5-4DB1-8F6E-2E445BAB9F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0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CB33-C9FE-4D71-8C09-B73C0C1F6873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CBC3-3BF5-4DB1-8F6E-2E445BAB9F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4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4CB33-C9FE-4D71-8C09-B73C0C1F6873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4CBC3-3BF5-4DB1-8F6E-2E445BAB9F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07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UNILAC Timing Overview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41" y="1482374"/>
            <a:ext cx="3834919" cy="516612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89694" y="6581001"/>
            <a:ext cx="321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from: R. Mueller et al., WEPV047, ICALEPCS2021</a:t>
            </a:r>
            <a:endParaRPr lang="en-GB" sz="1200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4910368" y="2384691"/>
            <a:ext cx="0" cy="825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5152060" y="2320241"/>
            <a:ext cx="1284994" cy="8902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680761" y="245074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25506" y="245074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330305" y="1690688"/>
            <a:ext cx="24302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Scheduling App:</a:t>
            </a:r>
          </a:p>
          <a:p>
            <a:r>
              <a:rPr lang="en-GB" dirty="0" smtClean="0"/>
              <a:t>initial values, ... -&gt; chain</a:t>
            </a:r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8243067" y="2820075"/>
            <a:ext cx="29595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err="1" smtClean="0"/>
              <a:t>MakeRule</a:t>
            </a:r>
            <a:r>
              <a:rPr lang="en-GB" dirty="0" smtClean="0"/>
              <a:t>:</a:t>
            </a:r>
          </a:p>
          <a:p>
            <a:r>
              <a:rPr lang="en-GB" dirty="0" smtClean="0"/>
              <a:t>chain -&gt; chain timing graph(s)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461118" y="2930700"/>
            <a:ext cx="221849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FPGA:</a:t>
            </a:r>
          </a:p>
          <a:p>
            <a:r>
              <a:rPr lang="en-GB" dirty="0" smtClean="0"/>
              <a:t>UNILAC timing values</a:t>
            </a:r>
          </a:p>
          <a:p>
            <a:r>
              <a:rPr lang="en-GB" dirty="0" smtClean="0"/>
              <a:t>SIS18 pattern(groups)</a:t>
            </a:r>
          </a:p>
          <a:p>
            <a:r>
              <a:rPr lang="en-GB" dirty="0" smtClean="0"/>
              <a:t>-&gt; UNILAC schedule</a:t>
            </a:r>
            <a:endParaRPr lang="en-GB" dirty="0"/>
          </a:p>
        </p:txBody>
      </p:sp>
      <p:sp>
        <p:nvSpPr>
          <p:cNvPr id="19" name="Textfeld 18"/>
          <p:cNvSpPr txBox="1"/>
          <p:nvPr/>
        </p:nvSpPr>
        <p:spPr>
          <a:xfrm>
            <a:off x="461118" y="1609050"/>
            <a:ext cx="30643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BSS GUI App:</a:t>
            </a:r>
          </a:p>
          <a:p>
            <a:r>
              <a:rPr lang="en-GB" dirty="0" smtClean="0"/>
              <a:t>UNILAC timing values -&gt; to BSS</a:t>
            </a:r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8243067" y="4131029"/>
            <a:ext cx="373461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MASP:</a:t>
            </a:r>
          </a:p>
          <a:p>
            <a:r>
              <a:rPr lang="en-GB" dirty="0" smtClean="0"/>
              <a:t>Interlocks</a:t>
            </a:r>
          </a:p>
          <a:p>
            <a:r>
              <a:rPr lang="en-GB" dirty="0" smtClean="0"/>
              <a:t>Execution states (PG-</a:t>
            </a:r>
            <a:r>
              <a:rPr lang="en-GB" dirty="0" err="1" smtClean="0"/>
              <a:t>Schutz</a:t>
            </a:r>
            <a:r>
              <a:rPr lang="en-GB" dirty="0" smtClean="0"/>
              <a:t>, dry exec)</a:t>
            </a:r>
          </a:p>
          <a:p>
            <a:r>
              <a:rPr lang="en-GB" dirty="0" smtClean="0"/>
              <a:t> -&gt; to BSS, to Data Master?</a:t>
            </a:r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461118" y="5934670"/>
            <a:ext cx="20780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UNILAC </a:t>
            </a:r>
            <a:r>
              <a:rPr lang="en-GB" dirty="0" err="1" smtClean="0"/>
              <a:t>Pulszentrale</a:t>
            </a:r>
            <a:endParaRPr lang="en-GB" dirty="0"/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2607886" y="4034841"/>
            <a:ext cx="2140433" cy="2042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559944" y="468652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25256" y="4230205"/>
            <a:ext cx="21628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???:</a:t>
            </a:r>
          </a:p>
          <a:p>
            <a:r>
              <a:rPr lang="en-GB" dirty="0" smtClean="0"/>
              <a:t>chain timing graph(s)</a:t>
            </a:r>
          </a:p>
          <a:p>
            <a:r>
              <a:rPr lang="en-GB" dirty="0" smtClean="0"/>
              <a:t>UNILAC schedule </a:t>
            </a:r>
          </a:p>
          <a:p>
            <a:r>
              <a:rPr lang="en-GB" dirty="0" smtClean="0"/>
              <a:t>-&gt; timing 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8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2460"/>
              </p:ext>
            </p:extLst>
          </p:nvPr>
        </p:nvGraphicFramePr>
        <p:xfrm>
          <a:off x="102116" y="198676"/>
          <a:ext cx="11980032" cy="6453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3" imgW="25583186" imgH="13781722" progId="CorelDraw.Graphic.18">
                  <p:embed/>
                </p:oleObj>
              </mc:Choice>
              <mc:Fallback>
                <p:oleObj name="CorelDRAW" r:id="rId3" imgW="25583186" imgH="13781722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116" y="198676"/>
                        <a:ext cx="11980032" cy="6453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groups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46 particle transfers (+4 </a:t>
            </a:r>
            <a:r>
              <a:rPr lang="en-GB" dirty="0" err="1" smtClean="0"/>
              <a:t>pLinac</a:t>
            </a:r>
            <a:r>
              <a:rPr lang="en-GB" dirty="0" smtClean="0"/>
              <a:t>)</a:t>
            </a:r>
          </a:p>
          <a:p>
            <a:r>
              <a:rPr lang="en-GB" dirty="0" smtClean="0"/>
              <a:t>~15+2 timing groups necessary/reasonable</a:t>
            </a:r>
          </a:p>
          <a:p>
            <a:r>
              <a:rPr lang="en-GB" dirty="0" smtClean="0"/>
              <a:t>7 existing timing sections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10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none">
            <a:normAutofit/>
          </a:bodyPr>
          <a:lstStyle/>
          <a:p>
            <a:r>
              <a:rPr lang="en-GB" dirty="0" smtClean="0"/>
              <a:t>UNILAC timing parameters for chains &amp; sources</a:t>
            </a:r>
            <a:endParaRPr lang="en-GB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6415880" y="1804859"/>
            <a:ext cx="5657207" cy="4680000"/>
            <a:chOff x="6534793" y="2178000"/>
            <a:chExt cx="5657207" cy="468000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34793" y="2178000"/>
              <a:ext cx="5657207" cy="4680000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10705672" y="4520629"/>
              <a:ext cx="256854" cy="2568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hteck 5"/>
            <p:cNvSpPr/>
            <p:nvPr/>
          </p:nvSpPr>
          <p:spPr>
            <a:xfrm>
              <a:off x="10485920" y="4083978"/>
              <a:ext cx="256854" cy="2568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hteck 6"/>
            <p:cNvSpPr/>
            <p:nvPr/>
          </p:nvSpPr>
          <p:spPr>
            <a:xfrm>
              <a:off x="10170991" y="2748216"/>
              <a:ext cx="353108" cy="2568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668373" y="1853403"/>
            <a:ext cx="49000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Chains (accelerators):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beam pulse length (</a:t>
            </a:r>
            <a:r>
              <a:rPr lang="en-GB" dirty="0" err="1" smtClean="0"/>
              <a:t>Pulslänge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(good) beam delay (</a:t>
            </a:r>
            <a:r>
              <a:rPr lang="en-GB" dirty="0" err="1" smtClean="0"/>
              <a:t>Strahlverzögerung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prepulse</a:t>
            </a:r>
            <a:r>
              <a:rPr lang="en-GB" dirty="0" smtClean="0"/>
              <a:t> / lead beam(</a:t>
            </a:r>
            <a:r>
              <a:rPr lang="en-GB" dirty="0" err="1" smtClean="0"/>
              <a:t>Strahlvorlauf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source pulse length (</a:t>
            </a:r>
            <a:r>
              <a:rPr lang="en-GB" dirty="0" err="1" smtClean="0"/>
              <a:t>Quellenpulslänge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source lead (</a:t>
            </a:r>
            <a:r>
              <a:rPr lang="en-GB" dirty="0" err="1" smtClean="0"/>
              <a:t>Vorlauf</a:t>
            </a:r>
            <a:r>
              <a:rPr lang="en-GB" dirty="0" smtClean="0"/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Comments: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timing of chain and source are interrelated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timing parameters are independent of other settings and schedule (and vice versa)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13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Generation of UNILAC chain timing graph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Scheduling App: Initiate generation of chain (source), assign default values for timing parameters</a:t>
            </a:r>
          </a:p>
          <a:p>
            <a:pPr lvl="1"/>
            <a:r>
              <a:rPr lang="en-GB" dirty="0" smtClean="0"/>
              <a:t>Beam production chains need source</a:t>
            </a:r>
          </a:p>
          <a:p>
            <a:r>
              <a:rPr lang="en-GB" dirty="0" smtClean="0"/>
              <a:t>LSA: </a:t>
            </a:r>
            <a:r>
              <a:rPr lang="en-GB" dirty="0" err="1" smtClean="0"/>
              <a:t>MakeRule</a:t>
            </a:r>
            <a:r>
              <a:rPr lang="en-GB" dirty="0" smtClean="0"/>
              <a:t> generates chain (source) timing graphs based on parameters and event dependencies</a:t>
            </a:r>
          </a:p>
          <a:p>
            <a:pPr lvl="1"/>
            <a:r>
              <a:rPr lang="en-GB" dirty="0" smtClean="0"/>
              <a:t>with beam (source)</a:t>
            </a:r>
          </a:p>
          <a:p>
            <a:pPr lvl="1"/>
            <a:r>
              <a:rPr lang="en-GB" dirty="0" smtClean="0"/>
              <a:t>without beam</a:t>
            </a:r>
          </a:p>
          <a:p>
            <a:pPr lvl="1"/>
            <a:r>
              <a:rPr lang="en-GB" dirty="0" smtClean="0"/>
              <a:t>with short beam pulse (PG-</a:t>
            </a:r>
            <a:r>
              <a:rPr lang="en-GB" dirty="0" err="1" smtClean="0"/>
              <a:t>Schutz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or all in one graph with conditional branching</a:t>
            </a:r>
          </a:p>
          <a:p>
            <a:pPr lvl="1"/>
            <a:endParaRPr lang="en-GB" dirty="0"/>
          </a:p>
          <a:p>
            <a:r>
              <a:rPr lang="en-GB" dirty="0" smtClean="0"/>
              <a:t>Accordingly for sources and beam out-processes</a:t>
            </a:r>
          </a:p>
          <a:p>
            <a:pPr lvl="1"/>
            <a:r>
              <a:rPr lang="en-GB" dirty="0" smtClean="0"/>
              <a:t>RF stabilization and conditioning</a:t>
            </a:r>
          </a:p>
          <a:p>
            <a:pPr lvl="1"/>
            <a:r>
              <a:rPr lang="en-GB" dirty="0" smtClean="0"/>
              <a:t>TK preparation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09060"/>
              </p:ext>
            </p:extLst>
          </p:nvPr>
        </p:nvGraphicFramePr>
        <p:xfrm>
          <a:off x="7508813" y="3343366"/>
          <a:ext cx="11461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CorelDRAW" r:id="rId3" imgW="1146906" imgH="935627" progId="CorelDraw.Graphic.18">
                  <p:embed/>
                </p:oleObj>
              </mc:Choice>
              <mc:Fallback>
                <p:oleObj name="CorelDRAW" r:id="rId3" imgW="1146906" imgH="935627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08813" y="3343366"/>
                        <a:ext cx="1146175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985424"/>
              </p:ext>
            </p:extLst>
          </p:nvPr>
        </p:nvGraphicFramePr>
        <p:xfrm>
          <a:off x="8705186" y="3343365"/>
          <a:ext cx="11461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CorelDRAW" r:id="rId5" imgW="1146906" imgH="935627" progId="CorelDraw.Graphic.18">
                  <p:embed/>
                </p:oleObj>
              </mc:Choice>
              <mc:Fallback>
                <p:oleObj name="CorelDRAW" r:id="rId5" imgW="1146906" imgH="935627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05186" y="3343365"/>
                        <a:ext cx="1146175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367001"/>
              </p:ext>
            </p:extLst>
          </p:nvPr>
        </p:nvGraphicFramePr>
        <p:xfrm>
          <a:off x="8081900" y="5115772"/>
          <a:ext cx="11461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orelDRAW" r:id="rId7" imgW="1146906" imgH="935627" progId="CorelDraw.Graphic.18">
                  <p:embed/>
                </p:oleObj>
              </mc:Choice>
              <mc:Fallback>
                <p:oleObj name="CorelDRAW" r:id="rId7" imgW="1146906" imgH="935627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81900" y="5115772"/>
                        <a:ext cx="1146175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74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operation 1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Chain(s) introduced to BSS, timing graphs sent to BSS</a:t>
            </a:r>
          </a:p>
          <a:p>
            <a:r>
              <a:rPr lang="en-GB" dirty="0" smtClean="0"/>
              <a:t>Change of parameters (pulse length) via </a:t>
            </a:r>
            <a:r>
              <a:rPr lang="en-GB" dirty="0" err="1" smtClean="0"/>
              <a:t>Paramodi</a:t>
            </a:r>
            <a:r>
              <a:rPr lang="en-GB" dirty="0" smtClean="0"/>
              <a:t> -&gt; LSA trim -&gt; new graph -&gt; 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26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GB" dirty="0" smtClean="0"/>
              <a:t>Generation of UNILAC schedule &amp; timing graph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73244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App/GUI?: Set schedule parameters</a:t>
            </a:r>
          </a:p>
          <a:p>
            <a:pPr lvl="1"/>
            <a:r>
              <a:rPr lang="en-GB" dirty="0" smtClean="0"/>
              <a:t>Select defined chains to be executed</a:t>
            </a:r>
          </a:p>
          <a:p>
            <a:pPr lvl="1"/>
            <a:r>
              <a:rPr lang="en-GB" dirty="0" smtClean="0"/>
              <a:t>Provide parameter values for execution:</a:t>
            </a:r>
          </a:p>
          <a:p>
            <a:pPr lvl="2"/>
            <a:r>
              <a:rPr lang="en-GB" dirty="0" smtClean="0"/>
              <a:t>Repetition count (could be defined by other quantity)</a:t>
            </a:r>
          </a:p>
          <a:p>
            <a:pPr lvl="2"/>
            <a:r>
              <a:rPr lang="en-GB" dirty="0" smtClean="0"/>
              <a:t>optional: special flags (w/o beam, strictly periodic, ...)</a:t>
            </a:r>
          </a:p>
          <a:p>
            <a:pPr lvl="1"/>
            <a:r>
              <a:rPr lang="en-GB" dirty="0" smtClean="0"/>
              <a:t>Initiate schedule generation</a:t>
            </a:r>
          </a:p>
          <a:p>
            <a:pPr lvl="2"/>
            <a:r>
              <a:rPr lang="en-GB" dirty="0" smtClean="0"/>
              <a:t>manually</a:t>
            </a:r>
          </a:p>
          <a:p>
            <a:pPr lvl="2"/>
            <a:r>
              <a:rPr lang="en-GB" dirty="0" smtClean="0"/>
              <a:t>on demand (change of SIS pattern(groups))</a:t>
            </a:r>
          </a:p>
          <a:p>
            <a:r>
              <a:rPr lang="en-GB" dirty="0" smtClean="0"/>
              <a:t>FPGA:</a:t>
            </a:r>
          </a:p>
          <a:p>
            <a:pPr lvl="1"/>
            <a:r>
              <a:rPr lang="en-GB" dirty="0" smtClean="0"/>
              <a:t>takes UNILAC execution parameters and injections from SIS pattern(groups)</a:t>
            </a:r>
          </a:p>
          <a:p>
            <a:pPr lvl="1"/>
            <a:r>
              <a:rPr lang="en-GB" dirty="0" smtClean="0"/>
              <a:t>mimics </a:t>
            </a:r>
            <a:r>
              <a:rPr lang="en-GB" dirty="0" err="1" smtClean="0"/>
              <a:t>Pulszentrale</a:t>
            </a:r>
            <a:r>
              <a:rPr lang="en-GB" dirty="0" smtClean="0"/>
              <a:t> to produce a periodic schedule</a:t>
            </a:r>
          </a:p>
          <a:p>
            <a:endParaRPr lang="en-GB" dirty="0"/>
          </a:p>
          <a:p>
            <a:r>
              <a:rPr lang="en-GB" dirty="0" smtClean="0"/>
              <a:t>Combine Schedule from FPGA and chain timing graphs into comprehensive timing graph? </a:t>
            </a:r>
            <a:endParaRPr lang="en-GB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99972"/>
              </p:ext>
            </p:extLst>
          </p:nvPr>
        </p:nvGraphicFramePr>
        <p:xfrm>
          <a:off x="7906276" y="1421297"/>
          <a:ext cx="835216" cy="372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orelDRAW" r:id="rId3" imgW="1982170" imgH="8848453" progId="CorelDraw.Graphic.18">
                  <p:embed/>
                </p:oleObj>
              </mc:Choice>
              <mc:Fallback>
                <p:oleObj name="CorelDRAW" r:id="rId3" imgW="1982170" imgH="8848453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6276" y="1421297"/>
                        <a:ext cx="835216" cy="372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53403"/>
              </p:ext>
            </p:extLst>
          </p:nvPr>
        </p:nvGraphicFramePr>
        <p:xfrm>
          <a:off x="8949052" y="2685226"/>
          <a:ext cx="3174039" cy="410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orelDRAW" r:id="rId5" imgW="7628067" imgH="9868989" progId="CorelDraw.Graphic.18">
                  <p:embed/>
                </p:oleObj>
              </mc:Choice>
              <mc:Fallback>
                <p:oleObj name="CorelDRAW" r:id="rId5" imgW="7628067" imgH="986898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49052" y="2685226"/>
                        <a:ext cx="3174039" cy="4106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49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Chain and source timing</a:t>
            </a:r>
            <a:endParaRPr lang="en-GB" dirty="0"/>
          </a:p>
        </p:txBody>
      </p:sp>
      <p:grpSp>
        <p:nvGrpSpPr>
          <p:cNvPr id="48" name="Gruppieren 47"/>
          <p:cNvGrpSpPr/>
          <p:nvPr/>
        </p:nvGrpSpPr>
        <p:grpSpPr>
          <a:xfrm>
            <a:off x="7589422" y="0"/>
            <a:ext cx="4602578" cy="6855231"/>
            <a:chOff x="6714747" y="-1332970"/>
            <a:chExt cx="5497529" cy="8188201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6776276" y="-1332970"/>
              <a:ext cx="5436000" cy="4034646"/>
              <a:chOff x="0" y="2178000"/>
              <a:chExt cx="6310113" cy="4680000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178000"/>
                <a:ext cx="6310113" cy="4680000"/>
              </a:xfrm>
              <a:prstGeom prst="rect">
                <a:avLst/>
              </a:prstGeom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671456" y="2836067"/>
                <a:ext cx="1156407" cy="461665"/>
              </a:xfrm>
              <a:prstGeom prst="rect">
                <a:avLst/>
              </a:prstGeom>
              <a:solidFill>
                <a:srgbClr val="CFAFE7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 smtClean="0"/>
                  <a:t>Sources</a:t>
                </a:r>
                <a:endParaRPr lang="en-GB" sz="2400" dirty="0"/>
              </a:p>
            </p:txBody>
          </p:sp>
          <p:cxnSp>
            <p:nvCxnSpPr>
              <p:cNvPr id="7" name="Gerader Verbinder 6"/>
              <p:cNvCxnSpPr/>
              <p:nvPr/>
            </p:nvCxnSpPr>
            <p:spPr>
              <a:xfrm>
                <a:off x="4015775" y="2501757"/>
                <a:ext cx="0" cy="4356243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Gerader Verbinder 7"/>
              <p:cNvCxnSpPr/>
              <p:nvPr/>
            </p:nvCxnSpPr>
            <p:spPr>
              <a:xfrm>
                <a:off x="5007231" y="2486346"/>
                <a:ext cx="0" cy="437165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r Verbinder 8"/>
              <p:cNvCxnSpPr/>
              <p:nvPr/>
            </p:nvCxnSpPr>
            <p:spPr>
              <a:xfrm flipH="1">
                <a:off x="5378521" y="6195317"/>
                <a:ext cx="493160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r Verbinder 9"/>
              <p:cNvCxnSpPr/>
              <p:nvPr/>
            </p:nvCxnSpPr>
            <p:spPr>
              <a:xfrm flipH="1">
                <a:off x="5007231" y="3488076"/>
                <a:ext cx="371290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hteck 10"/>
              <p:cNvSpPr/>
              <p:nvPr/>
            </p:nvSpPr>
            <p:spPr>
              <a:xfrm>
                <a:off x="4015775" y="5321892"/>
                <a:ext cx="999955" cy="256854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2520093" y="4592426"/>
                <a:ext cx="999955" cy="256854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" name="Gerade Verbindung mit Pfeil 12"/>
              <p:cNvCxnSpPr/>
              <p:nvPr/>
            </p:nvCxnSpPr>
            <p:spPr>
              <a:xfrm>
                <a:off x="205099" y="6755450"/>
                <a:ext cx="5666582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6714747" y="2324100"/>
              <a:ext cx="5477253" cy="4531131"/>
              <a:chOff x="6534793" y="2178000"/>
              <a:chExt cx="5657207" cy="4680000"/>
            </a:xfrm>
          </p:grpSpPr>
          <p:sp>
            <p:nvSpPr>
              <p:cNvPr id="39" name="Rechteck 38"/>
              <p:cNvSpPr/>
              <p:nvPr/>
            </p:nvSpPr>
            <p:spPr>
              <a:xfrm>
                <a:off x="10705672" y="4520629"/>
                <a:ext cx="256854" cy="256854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10485920" y="4083978"/>
                <a:ext cx="256854" cy="256854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10170991" y="2748216"/>
                <a:ext cx="353108" cy="256854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Grafik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4793" y="2178000"/>
                <a:ext cx="5657207" cy="4680000"/>
              </a:xfrm>
              <a:prstGeom prst="rect">
                <a:avLst/>
              </a:prstGeom>
            </p:spPr>
          </p:pic>
          <p:sp>
            <p:nvSpPr>
              <p:cNvPr id="43" name="Textfeld 42"/>
              <p:cNvSpPr txBox="1"/>
              <p:nvPr/>
            </p:nvSpPr>
            <p:spPr>
              <a:xfrm>
                <a:off x="7486044" y="2836068"/>
                <a:ext cx="1615186" cy="461665"/>
              </a:xfrm>
              <a:prstGeom prst="rect">
                <a:avLst/>
              </a:prstGeom>
              <a:solidFill>
                <a:srgbClr val="CFAFE7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 smtClean="0"/>
                  <a:t>Accelerator</a:t>
                </a:r>
                <a:endParaRPr lang="en-GB" sz="2400" dirty="0"/>
              </a:p>
            </p:txBody>
          </p:sp>
          <p:cxnSp>
            <p:nvCxnSpPr>
              <p:cNvPr id="44" name="Gerader Verbinder 43"/>
              <p:cNvCxnSpPr/>
              <p:nvPr/>
            </p:nvCxnSpPr>
            <p:spPr>
              <a:xfrm>
                <a:off x="10170991" y="2178000"/>
                <a:ext cx="0" cy="4680000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>
                <a:off x="11048435" y="2178000"/>
                <a:ext cx="0" cy="468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>
              <a:xfrm flipH="1">
                <a:off x="11048435" y="6534364"/>
                <a:ext cx="756572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46"/>
              <p:cNvCxnSpPr/>
              <p:nvPr/>
            </p:nvCxnSpPr>
            <p:spPr>
              <a:xfrm>
                <a:off x="6759723" y="6802452"/>
                <a:ext cx="5076923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7767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Breitbild</PresentationFormat>
  <Paragraphs>73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CorelDRAW X8 Graphic</vt:lpstr>
      <vt:lpstr>UNILAC Timing Overview</vt:lpstr>
      <vt:lpstr>Timing groups</vt:lpstr>
      <vt:lpstr>UNILAC timing parameters for chains &amp; sources</vt:lpstr>
      <vt:lpstr>Generation of UNILAC chain timing graph</vt:lpstr>
      <vt:lpstr>Timing operation 1</vt:lpstr>
      <vt:lpstr>Generation of UNILAC schedule &amp; timing graph</vt:lpstr>
      <vt:lpstr>Chain and source timing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UNILAC Timing Overview</dc:title>
  <dc:creator>Gerhard, Peter Dr.</dc:creator>
  <cp:lastModifiedBy>Gerhard, Peter Dr.</cp:lastModifiedBy>
  <cp:revision>34</cp:revision>
  <dcterms:created xsi:type="dcterms:W3CDTF">2023-05-10T14:17:31Z</dcterms:created>
  <dcterms:modified xsi:type="dcterms:W3CDTF">2023-05-11T06:37:07Z</dcterms:modified>
</cp:coreProperties>
</file>