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293" r:id="rId2"/>
    <p:sldId id="272" r:id="rId3"/>
    <p:sldId id="269" r:id="rId4"/>
    <p:sldId id="262" r:id="rId5"/>
    <p:sldId id="260" r:id="rId6"/>
    <p:sldId id="259" r:id="rId7"/>
    <p:sldId id="290" r:id="rId8"/>
    <p:sldId id="258" r:id="rId9"/>
    <p:sldId id="288" r:id="rId10"/>
    <p:sldId id="289" r:id="rId11"/>
    <p:sldId id="257" r:id="rId12"/>
    <p:sldId id="261" r:id="rId13"/>
    <p:sldId id="275" r:id="rId14"/>
    <p:sldId id="287" r:id="rId15"/>
    <p:sldId id="294" r:id="rId16"/>
    <p:sldId id="264" r:id="rId17"/>
    <p:sldId id="265" r:id="rId18"/>
    <p:sldId id="292" r:id="rId19"/>
    <p:sldId id="267" r:id="rId20"/>
    <p:sldId id="266" r:id="rId21"/>
    <p:sldId id="281" r:id="rId22"/>
    <p:sldId id="282" r:id="rId23"/>
    <p:sldId id="279" r:id="rId24"/>
    <p:sldId id="280" r:id="rId25"/>
    <p:sldId id="268" r:id="rId26"/>
    <p:sldId id="285" r:id="rId27"/>
    <p:sldId id="283" r:id="rId28"/>
    <p:sldId id="284" r:id="rId29"/>
    <p:sldId id="286" r:id="rId30"/>
    <p:sldId id="274" r:id="rId31"/>
    <p:sldId id="263" r:id="rId32"/>
    <p:sldId id="276" r:id="rId33"/>
    <p:sldId id="277" r:id="rId34"/>
    <p:sldId id="278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FE7"/>
    <a:srgbClr val="FF5050"/>
    <a:srgbClr val="FFB500"/>
    <a:srgbClr val="FFB000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9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76" y="192"/>
      </p:cViewPr>
      <p:guideLst>
        <p:guide orient="horz" pos="136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CA39F-0E3C-457F-9B64-BD165FCB551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F30CF-C68F-436E-9E6B-3901638D53F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03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FB72-F6A6-4CF7-80F6-E5CD0EFF8A46}" type="datetime1">
              <a:rPr lang="en-GB" smtClean="0"/>
              <a:t>10/05/2023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48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95FD-A596-4E29-96FA-E1CBF0F9D524}" type="datetime1">
              <a:rPr lang="en-GB" smtClean="0"/>
              <a:t>10/05/2023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56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4C6E-1E09-4784-9099-90B2A26DC5B6}" type="datetime1">
              <a:rPr lang="en-GB" smtClean="0"/>
              <a:t>10/05/2023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03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9A48-30C7-4DE8-90B7-1AFF5FADB883}" type="datetime1">
              <a:rPr lang="en-GB" smtClean="0"/>
              <a:t>10/05/2023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27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DFC-FEE5-4900-A2E8-AF217D7D94C1}" type="datetime1">
              <a:rPr lang="en-GB" smtClean="0"/>
              <a:t>10/05/2023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19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C621-2530-4FAB-9F09-85468F866488}" type="datetime1">
              <a:rPr lang="en-GB" smtClean="0"/>
              <a:t>10/05/2023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44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714BE-A04C-4E8E-94D5-5A22161D3E5B}" type="datetime1">
              <a:rPr lang="en-GB" smtClean="0"/>
              <a:t>10/05/2023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50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20A19-DF2D-4429-BEAF-4CCCA90E5F37}" type="datetime1">
              <a:rPr lang="en-GB" smtClean="0"/>
              <a:t>10/05/2023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71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582A-EC93-4CE7-ADCF-BB1456764007}" type="datetime1">
              <a:rPr lang="en-GB" smtClean="0"/>
              <a:t>10/05/2023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4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5F45-5241-45F1-B822-3A795326F887}" type="datetime1">
              <a:rPr lang="en-GB" smtClean="0"/>
              <a:t>10/05/2023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40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AD27-D87C-4FDE-AE5A-1B2C2812EDB9}" type="datetime1">
              <a:rPr lang="en-GB" smtClean="0"/>
              <a:t>10/05/2023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217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C917B-AF37-4D8C-9551-36D5A3562520}" type="datetime1">
              <a:rPr lang="en-GB" smtClean="0"/>
              <a:t>10/05/2023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1810D-2C0A-4E04-96A1-943ECF14A5A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9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e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5.emf"/><Relationship Id="rId4" Type="http://schemas.openxmlformats.org/officeDocument/2006/relationships/image" Target="../media/image12.e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4.emf"/><Relationship Id="rId4" Type="http://schemas.openxmlformats.org/officeDocument/2006/relationships/image" Target="../media/image31.emf"/><Relationship Id="rId9" Type="http://schemas.openxmlformats.org/officeDocument/2006/relationships/oleObject" Target="../embeddings/oleObject3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Concept for WR-based </a:t>
            </a:r>
            <a:r>
              <a:rPr lang="en-GB" dirty="0" err="1" smtClean="0"/>
              <a:t>linac</a:t>
            </a:r>
            <a:r>
              <a:rPr lang="en-GB" dirty="0" smtClean="0"/>
              <a:t> timing system</a:t>
            </a:r>
            <a:endParaRPr lang="en-GB" sz="24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829654" y="1817079"/>
            <a:ext cx="10515600" cy="4948696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 smtClean="0"/>
              <a:t>Present situation</a:t>
            </a:r>
          </a:p>
          <a:p>
            <a:pPr lvl="1"/>
            <a:r>
              <a:rPr lang="en-GB" dirty="0" smtClean="0"/>
              <a:t>UNILAC multiplex operation, </a:t>
            </a:r>
            <a:r>
              <a:rPr lang="en-GB" dirty="0" err="1" smtClean="0"/>
              <a:t>Pulszentrale</a:t>
            </a:r>
            <a:r>
              <a:rPr lang="en-GB" dirty="0" smtClean="0"/>
              <a:t> in a nutshell</a:t>
            </a:r>
          </a:p>
          <a:p>
            <a:pPr lvl="1"/>
            <a:r>
              <a:rPr lang="en-GB" dirty="0"/>
              <a:t>Altering operational </a:t>
            </a:r>
            <a:r>
              <a:rPr lang="en-GB" dirty="0" smtClean="0"/>
              <a:t>circumstances</a:t>
            </a:r>
          </a:p>
          <a:p>
            <a:pPr lvl="1"/>
            <a:r>
              <a:rPr lang="en-GB" dirty="0"/>
              <a:t>Timing constraints</a:t>
            </a:r>
          </a:p>
          <a:p>
            <a:endParaRPr lang="en-GB" dirty="0" smtClean="0"/>
          </a:p>
          <a:p>
            <a:r>
              <a:rPr lang="en-GB" dirty="0" smtClean="0"/>
              <a:t>Going for FAIR</a:t>
            </a:r>
          </a:p>
          <a:p>
            <a:pPr lvl="1"/>
            <a:r>
              <a:rPr lang="en-GB" dirty="0"/>
              <a:t>From </a:t>
            </a:r>
            <a:r>
              <a:rPr lang="en-GB" dirty="0" err="1"/>
              <a:t>Pulszentrale</a:t>
            </a:r>
            <a:r>
              <a:rPr lang="en-GB" dirty="0"/>
              <a:t> to </a:t>
            </a:r>
            <a:r>
              <a:rPr lang="en-GB" dirty="0" err="1"/>
              <a:t>Datamaster</a:t>
            </a:r>
            <a:endParaRPr lang="en-GB" dirty="0"/>
          </a:p>
          <a:p>
            <a:pPr lvl="1"/>
            <a:r>
              <a:rPr lang="en-GB" dirty="0" smtClean="0"/>
              <a:t>Deriving UNILAC &amp; </a:t>
            </a:r>
            <a:r>
              <a:rPr lang="en-GB" dirty="0" err="1" smtClean="0"/>
              <a:t>pLinac</a:t>
            </a:r>
            <a:r>
              <a:rPr lang="en-GB" dirty="0" smtClean="0"/>
              <a:t> schedules for FAIR</a:t>
            </a:r>
          </a:p>
          <a:p>
            <a:pPr lvl="1"/>
            <a:r>
              <a:rPr lang="en-GB" dirty="0" smtClean="0"/>
              <a:t>Schedule translation: Existing &amp; FAIR control system</a:t>
            </a:r>
          </a:p>
          <a:p>
            <a:pPr lvl="1"/>
            <a:r>
              <a:rPr lang="en-GB" dirty="0" smtClean="0"/>
              <a:t>Implement schedule for </a:t>
            </a:r>
            <a:r>
              <a:rPr lang="en-GB" dirty="0" err="1" smtClean="0"/>
              <a:t>datamaster</a:t>
            </a:r>
            <a:r>
              <a:rPr lang="en-GB" dirty="0" smtClean="0"/>
              <a:t>: Event sequence, </a:t>
            </a:r>
            <a:r>
              <a:rPr lang="en-GB" dirty="0" err="1" smtClean="0"/>
              <a:t>supercycle</a:t>
            </a:r>
            <a:endParaRPr lang="en-GB" dirty="0" smtClean="0"/>
          </a:p>
          <a:p>
            <a:pPr lvl="1"/>
            <a:r>
              <a:rPr lang="en-GB" dirty="0" smtClean="0"/>
              <a:t>Specialities</a:t>
            </a:r>
          </a:p>
          <a:p>
            <a:pPr lvl="1"/>
            <a:r>
              <a:rPr lang="en-GB" dirty="0" smtClean="0"/>
              <a:t>Schedule creation and </a:t>
            </a:r>
            <a:r>
              <a:rPr lang="en-GB" dirty="0" err="1" smtClean="0"/>
              <a:t>datamaster</a:t>
            </a:r>
            <a:r>
              <a:rPr lang="en-GB" dirty="0" smtClean="0"/>
              <a:t> operation: System view</a:t>
            </a:r>
          </a:p>
          <a:p>
            <a:endParaRPr lang="en-GB" dirty="0" smtClean="0"/>
          </a:p>
          <a:p>
            <a:r>
              <a:rPr lang="en-GB" dirty="0" smtClean="0"/>
              <a:t>Missing &amp; drawbacks</a:t>
            </a:r>
          </a:p>
          <a:p>
            <a:r>
              <a:rPr lang="en-GB" dirty="0" smtClean="0"/>
              <a:t>Timing Groups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2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5530103" y="1610349"/>
            <a:ext cx="320454" cy="315045"/>
            <a:chOff x="5530103" y="1610349"/>
            <a:chExt cx="320454" cy="315045"/>
          </a:xfrm>
        </p:grpSpPr>
        <p:sp>
          <p:nvSpPr>
            <p:cNvPr id="61" name="Rechteck 60"/>
            <p:cNvSpPr/>
            <p:nvPr/>
          </p:nvSpPr>
          <p:spPr>
            <a:xfrm>
              <a:off x="5530103" y="1610349"/>
              <a:ext cx="45719" cy="3150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5666396" y="1610349"/>
              <a:ext cx="45719" cy="3150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hteck 72"/>
            <p:cNvSpPr/>
            <p:nvPr/>
          </p:nvSpPr>
          <p:spPr>
            <a:xfrm>
              <a:off x="5804838" y="1610349"/>
              <a:ext cx="45719" cy="3150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8856195" y="1610349"/>
            <a:ext cx="320454" cy="315045"/>
            <a:chOff x="5530103" y="1610349"/>
            <a:chExt cx="320454" cy="315045"/>
          </a:xfrm>
        </p:grpSpPr>
        <p:sp>
          <p:nvSpPr>
            <p:cNvPr id="75" name="Rechteck 74"/>
            <p:cNvSpPr/>
            <p:nvPr/>
          </p:nvSpPr>
          <p:spPr>
            <a:xfrm>
              <a:off x="5530103" y="1610349"/>
              <a:ext cx="45719" cy="3150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5666396" y="1610349"/>
              <a:ext cx="45719" cy="3150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hteck 76"/>
            <p:cNvSpPr/>
            <p:nvPr/>
          </p:nvSpPr>
          <p:spPr>
            <a:xfrm>
              <a:off x="5804838" y="1610349"/>
              <a:ext cx="45719" cy="3150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7995573" y="1962498"/>
            <a:ext cx="320454" cy="315045"/>
            <a:chOff x="5530103" y="1610349"/>
            <a:chExt cx="320454" cy="315045"/>
          </a:xfrm>
          <a:solidFill>
            <a:srgbClr val="00B050"/>
          </a:solidFill>
        </p:grpSpPr>
        <p:sp>
          <p:nvSpPr>
            <p:cNvPr id="79" name="Rechteck 78"/>
            <p:cNvSpPr/>
            <p:nvPr/>
          </p:nvSpPr>
          <p:spPr>
            <a:xfrm>
              <a:off x="5530103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5666396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5804838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4663272" y="1974991"/>
            <a:ext cx="320454" cy="315045"/>
            <a:chOff x="5530103" y="1610349"/>
            <a:chExt cx="320454" cy="315045"/>
          </a:xfrm>
          <a:solidFill>
            <a:srgbClr val="00B050"/>
          </a:solidFill>
        </p:grpSpPr>
        <p:sp>
          <p:nvSpPr>
            <p:cNvPr id="83" name="Rechteck 82"/>
            <p:cNvSpPr/>
            <p:nvPr/>
          </p:nvSpPr>
          <p:spPr>
            <a:xfrm>
              <a:off x="5530103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hteck 83"/>
            <p:cNvSpPr/>
            <p:nvPr/>
          </p:nvSpPr>
          <p:spPr>
            <a:xfrm>
              <a:off x="5666396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Rechteck 84"/>
            <p:cNvSpPr/>
            <p:nvPr/>
          </p:nvSpPr>
          <p:spPr>
            <a:xfrm>
              <a:off x="5804838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11312193" y="1953144"/>
            <a:ext cx="320454" cy="315045"/>
            <a:chOff x="5530103" y="1610349"/>
            <a:chExt cx="320454" cy="315045"/>
          </a:xfrm>
          <a:solidFill>
            <a:srgbClr val="00B050"/>
          </a:solidFill>
        </p:grpSpPr>
        <p:sp>
          <p:nvSpPr>
            <p:cNvPr id="87" name="Rechteck 86"/>
            <p:cNvSpPr/>
            <p:nvPr/>
          </p:nvSpPr>
          <p:spPr>
            <a:xfrm>
              <a:off x="5530103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hteck 87"/>
            <p:cNvSpPr/>
            <p:nvPr/>
          </p:nvSpPr>
          <p:spPr>
            <a:xfrm>
              <a:off x="5666396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5804838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5530104" y="1974991"/>
            <a:ext cx="320454" cy="315045"/>
            <a:chOff x="5530103" y="1610349"/>
            <a:chExt cx="320454" cy="315045"/>
          </a:xfrm>
          <a:solidFill>
            <a:srgbClr val="00B050"/>
          </a:solidFill>
        </p:grpSpPr>
        <p:sp>
          <p:nvSpPr>
            <p:cNvPr id="91" name="Rechteck 90"/>
            <p:cNvSpPr/>
            <p:nvPr/>
          </p:nvSpPr>
          <p:spPr>
            <a:xfrm>
              <a:off x="5530103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5666396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5804838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uppieren 93"/>
          <p:cNvGrpSpPr/>
          <p:nvPr/>
        </p:nvGrpSpPr>
        <p:grpSpPr>
          <a:xfrm>
            <a:off x="8855120" y="1974991"/>
            <a:ext cx="320454" cy="315045"/>
            <a:chOff x="5530103" y="1610349"/>
            <a:chExt cx="320454" cy="315045"/>
          </a:xfrm>
          <a:solidFill>
            <a:srgbClr val="00B050"/>
          </a:solidFill>
        </p:grpSpPr>
        <p:sp>
          <p:nvSpPr>
            <p:cNvPr id="95" name="Rechteck 94"/>
            <p:cNvSpPr/>
            <p:nvPr/>
          </p:nvSpPr>
          <p:spPr>
            <a:xfrm>
              <a:off x="5530103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5666396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5804838" y="1610349"/>
              <a:ext cx="45719" cy="31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Rechteck 62"/>
          <p:cNvSpPr/>
          <p:nvPr/>
        </p:nvSpPr>
        <p:spPr>
          <a:xfrm>
            <a:off x="346426" y="4538103"/>
            <a:ext cx="3656755" cy="1002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hteck 61"/>
          <p:cNvSpPr/>
          <p:nvPr/>
        </p:nvSpPr>
        <p:spPr>
          <a:xfrm>
            <a:off x="5871375" y="4260663"/>
            <a:ext cx="5280220" cy="16387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138" y="1673058"/>
            <a:ext cx="7335748" cy="2044503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3442224" y="1507226"/>
            <a:ext cx="11265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UNILAC</a:t>
            </a:r>
          </a:p>
          <a:p>
            <a:pPr algn="r"/>
            <a:r>
              <a:rPr lang="en-GB" sz="2400" dirty="0" err="1" smtClean="0"/>
              <a:t>pLinac</a:t>
            </a:r>
            <a:endParaRPr lang="en-GB" sz="2400" dirty="0" smtClean="0"/>
          </a:p>
          <a:p>
            <a:pPr algn="r"/>
            <a:r>
              <a:rPr lang="en-GB" sz="2400" dirty="0" smtClean="0"/>
              <a:t>SIS18</a:t>
            </a:r>
          </a:p>
          <a:p>
            <a:pPr algn="r"/>
            <a:r>
              <a:rPr lang="en-GB" sz="2400" dirty="0" smtClean="0"/>
              <a:t>SIS100</a:t>
            </a:r>
          </a:p>
          <a:p>
            <a:pPr algn="r"/>
            <a:r>
              <a:rPr lang="en-GB" sz="2400" dirty="0" smtClean="0"/>
              <a:t>CR</a:t>
            </a:r>
          </a:p>
          <a:p>
            <a:pPr algn="r"/>
            <a:r>
              <a:rPr lang="en-GB" sz="2400" dirty="0" smtClean="0"/>
              <a:t>HESR</a:t>
            </a:r>
            <a:endParaRPr lang="en-GB" sz="2400" dirty="0"/>
          </a:p>
        </p:txBody>
      </p:sp>
      <p:sp>
        <p:nvSpPr>
          <p:cNvPr id="7" name="Rechteck 6"/>
          <p:cNvSpPr/>
          <p:nvPr/>
        </p:nvSpPr>
        <p:spPr>
          <a:xfrm>
            <a:off x="3292121" y="2661388"/>
            <a:ext cx="8722365" cy="1092132"/>
          </a:xfrm>
          <a:prstGeom prst="rect">
            <a:avLst/>
          </a:prstGeom>
          <a:solidFill>
            <a:srgbClr val="98989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929921" y="2889921"/>
            <a:ext cx="227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SIS18 defines beams from UNILAC &amp; </a:t>
            </a:r>
            <a:r>
              <a:rPr lang="en-GB" dirty="0" err="1" smtClean="0"/>
              <a:t>pLinac</a:t>
            </a:r>
            <a:endParaRPr lang="en-GB" dirty="0"/>
          </a:p>
        </p:txBody>
      </p:sp>
      <p:sp>
        <p:nvSpPr>
          <p:cNvPr id="9" name="Rechteck 8"/>
          <p:cNvSpPr/>
          <p:nvPr/>
        </p:nvSpPr>
        <p:spPr>
          <a:xfrm>
            <a:off x="4560489" y="1978576"/>
            <a:ext cx="567266" cy="660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7882752" y="1978576"/>
            <a:ext cx="567266" cy="660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/>
          <p:cNvSpPr/>
          <p:nvPr/>
        </p:nvSpPr>
        <p:spPr>
          <a:xfrm>
            <a:off x="11210152" y="1978576"/>
            <a:ext cx="567266" cy="660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/>
          <p:cNvSpPr/>
          <p:nvPr/>
        </p:nvSpPr>
        <p:spPr>
          <a:xfrm>
            <a:off x="5416669" y="1610352"/>
            <a:ext cx="567266" cy="10286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/>
          <p:cNvSpPr/>
          <p:nvPr/>
        </p:nvSpPr>
        <p:spPr>
          <a:xfrm>
            <a:off x="8753616" y="1610352"/>
            <a:ext cx="567266" cy="10286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/>
          <p:cNvSpPr/>
          <p:nvPr/>
        </p:nvSpPr>
        <p:spPr>
          <a:xfrm>
            <a:off x="6632094" y="1610351"/>
            <a:ext cx="219987" cy="102862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9956400" y="1610350"/>
            <a:ext cx="219987" cy="102862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/>
          <p:cNvSpPr/>
          <p:nvPr/>
        </p:nvSpPr>
        <p:spPr>
          <a:xfrm>
            <a:off x="4555351" y="1610350"/>
            <a:ext cx="804049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6043982" y="1610349"/>
            <a:ext cx="503445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/>
          <p:cNvSpPr/>
          <p:nvPr/>
        </p:nvSpPr>
        <p:spPr>
          <a:xfrm>
            <a:off x="6909349" y="1592948"/>
            <a:ext cx="1815439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hteck 18"/>
          <p:cNvSpPr/>
          <p:nvPr/>
        </p:nvSpPr>
        <p:spPr>
          <a:xfrm>
            <a:off x="9388168" y="1610349"/>
            <a:ext cx="503445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hteck 19"/>
          <p:cNvSpPr/>
          <p:nvPr/>
        </p:nvSpPr>
        <p:spPr>
          <a:xfrm>
            <a:off x="10236037" y="1592947"/>
            <a:ext cx="1520833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hteck 20"/>
          <p:cNvSpPr/>
          <p:nvPr/>
        </p:nvSpPr>
        <p:spPr>
          <a:xfrm>
            <a:off x="6049450" y="1967138"/>
            <a:ext cx="503445" cy="3150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 21"/>
          <p:cNvSpPr/>
          <p:nvPr/>
        </p:nvSpPr>
        <p:spPr>
          <a:xfrm>
            <a:off x="6906594" y="1967137"/>
            <a:ext cx="921645" cy="3150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hteck 22"/>
          <p:cNvSpPr/>
          <p:nvPr/>
        </p:nvSpPr>
        <p:spPr>
          <a:xfrm>
            <a:off x="8493235" y="1967136"/>
            <a:ext cx="231553" cy="3150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/>
          <p:cNvSpPr/>
          <p:nvPr/>
        </p:nvSpPr>
        <p:spPr>
          <a:xfrm>
            <a:off x="9388168" y="1967135"/>
            <a:ext cx="503445" cy="3150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hteck 24"/>
          <p:cNvSpPr/>
          <p:nvPr/>
        </p:nvSpPr>
        <p:spPr>
          <a:xfrm>
            <a:off x="10236037" y="1953144"/>
            <a:ext cx="906287" cy="3150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/>
          <p:cNvSpPr/>
          <p:nvPr/>
        </p:nvSpPr>
        <p:spPr>
          <a:xfrm>
            <a:off x="5160448" y="1967135"/>
            <a:ext cx="198954" cy="3150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feld 30"/>
          <p:cNvSpPr txBox="1"/>
          <p:nvPr/>
        </p:nvSpPr>
        <p:spPr>
          <a:xfrm>
            <a:off x="10077714" y="3850545"/>
            <a:ext cx="1978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LSA Basics for Developers, J. Fitzek</a:t>
            </a:r>
            <a:endParaRPr lang="en-GB" sz="1000" dirty="0"/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5416669" y="1454773"/>
            <a:ext cx="330811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937312" y="1074234"/>
            <a:ext cx="226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FAIR global periodicity</a:t>
            </a:r>
            <a:endParaRPr lang="en-GB" dirty="0"/>
          </a:p>
        </p:txBody>
      </p:sp>
      <p:sp>
        <p:nvSpPr>
          <p:cNvPr id="35" name="Rechteck 34"/>
          <p:cNvSpPr/>
          <p:nvPr/>
        </p:nvSpPr>
        <p:spPr>
          <a:xfrm>
            <a:off x="5379948" y="1562125"/>
            <a:ext cx="3365388" cy="1146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       </a:t>
            </a:r>
            <a:endParaRPr lang="en-GB" dirty="0"/>
          </a:p>
        </p:txBody>
      </p:sp>
      <p:sp>
        <p:nvSpPr>
          <p:cNvPr id="36" name="Rechteck 35"/>
          <p:cNvSpPr/>
          <p:nvPr/>
        </p:nvSpPr>
        <p:spPr>
          <a:xfrm>
            <a:off x="9084812" y="5040729"/>
            <a:ext cx="567266" cy="31504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hteck 36"/>
          <p:cNvSpPr/>
          <p:nvPr/>
        </p:nvSpPr>
        <p:spPr>
          <a:xfrm>
            <a:off x="9088945" y="4647381"/>
            <a:ext cx="567266" cy="32656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hteck 37"/>
          <p:cNvSpPr/>
          <p:nvPr/>
        </p:nvSpPr>
        <p:spPr>
          <a:xfrm>
            <a:off x="9750269" y="4647381"/>
            <a:ext cx="219987" cy="32656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hteck 38"/>
          <p:cNvSpPr/>
          <p:nvPr/>
        </p:nvSpPr>
        <p:spPr>
          <a:xfrm>
            <a:off x="10189854" y="4647381"/>
            <a:ext cx="804049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hteck 39"/>
          <p:cNvSpPr/>
          <p:nvPr/>
        </p:nvSpPr>
        <p:spPr>
          <a:xfrm>
            <a:off x="10192041" y="5039134"/>
            <a:ext cx="801861" cy="3150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feld 41"/>
          <p:cNvSpPr txBox="1"/>
          <p:nvPr/>
        </p:nvSpPr>
        <p:spPr>
          <a:xfrm>
            <a:off x="7223154" y="4565695"/>
            <a:ext cx="1799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from UNILAC</a:t>
            </a:r>
          </a:p>
          <a:p>
            <a:pPr algn="r"/>
            <a:r>
              <a:rPr lang="en-GB" sz="2400" dirty="0" smtClean="0"/>
              <a:t>from </a:t>
            </a:r>
            <a:r>
              <a:rPr lang="en-GB" sz="2400" dirty="0" err="1" smtClean="0"/>
              <a:t>pLinac</a:t>
            </a:r>
            <a:endParaRPr lang="en-GB" sz="2400" dirty="0" smtClean="0"/>
          </a:p>
        </p:txBody>
      </p:sp>
      <p:sp>
        <p:nvSpPr>
          <p:cNvPr id="43" name="Textfeld 42"/>
          <p:cNvSpPr txBox="1"/>
          <p:nvPr/>
        </p:nvSpPr>
        <p:spPr>
          <a:xfrm>
            <a:off x="6679956" y="4211067"/>
            <a:ext cx="343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Patterns / BPCs … to SIS18</a:t>
            </a:r>
          </a:p>
        </p:txBody>
      </p:sp>
      <p:sp>
        <p:nvSpPr>
          <p:cNvPr id="46" name="Rechteck 45"/>
          <p:cNvSpPr/>
          <p:nvPr/>
        </p:nvSpPr>
        <p:spPr>
          <a:xfrm>
            <a:off x="490845" y="4678569"/>
            <a:ext cx="3365388" cy="708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feld 46"/>
          <p:cNvSpPr txBox="1"/>
          <p:nvPr/>
        </p:nvSpPr>
        <p:spPr>
          <a:xfrm>
            <a:off x="576749" y="4596339"/>
            <a:ext cx="319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Periodic pattern,</a:t>
            </a:r>
          </a:p>
          <a:p>
            <a:pPr algn="ctr"/>
            <a:r>
              <a:rPr lang="en-GB" sz="2400" dirty="0" smtClean="0"/>
              <a:t>predetermined, fixed</a:t>
            </a:r>
          </a:p>
        </p:txBody>
      </p:sp>
      <p:sp>
        <p:nvSpPr>
          <p:cNvPr id="48" name="Rechteck 47"/>
          <p:cNvSpPr/>
          <p:nvPr/>
        </p:nvSpPr>
        <p:spPr>
          <a:xfrm>
            <a:off x="10184932" y="5432822"/>
            <a:ext cx="99471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hteck 51"/>
          <p:cNvSpPr/>
          <p:nvPr/>
        </p:nvSpPr>
        <p:spPr>
          <a:xfrm>
            <a:off x="10893923" y="5432821"/>
            <a:ext cx="99471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hteck 52"/>
          <p:cNvSpPr/>
          <p:nvPr/>
        </p:nvSpPr>
        <p:spPr>
          <a:xfrm>
            <a:off x="10716676" y="5432820"/>
            <a:ext cx="99471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hteck 54"/>
          <p:cNvSpPr/>
          <p:nvPr/>
        </p:nvSpPr>
        <p:spPr>
          <a:xfrm>
            <a:off x="10362180" y="5432819"/>
            <a:ext cx="99471" cy="3150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feld 55"/>
          <p:cNvSpPr txBox="1"/>
          <p:nvPr/>
        </p:nvSpPr>
        <p:spPr>
          <a:xfrm>
            <a:off x="10419284" y="539614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57" name="Textfeld 56"/>
          <p:cNvSpPr txBox="1"/>
          <p:nvPr/>
        </p:nvSpPr>
        <p:spPr>
          <a:xfrm>
            <a:off x="10213418" y="4211067"/>
            <a:ext cx="76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local</a:t>
            </a:r>
          </a:p>
        </p:txBody>
      </p:sp>
      <p:cxnSp>
        <p:nvCxnSpPr>
          <p:cNvPr id="59" name="Gerade Verbindung mit Pfeil 58"/>
          <p:cNvCxnSpPr/>
          <p:nvPr/>
        </p:nvCxnSpPr>
        <p:spPr>
          <a:xfrm>
            <a:off x="4043531" y="5001577"/>
            <a:ext cx="175078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hteck 63"/>
          <p:cNvSpPr/>
          <p:nvPr/>
        </p:nvSpPr>
        <p:spPr>
          <a:xfrm>
            <a:off x="10192041" y="4647381"/>
            <a:ext cx="99471" cy="315045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hteck 65"/>
          <p:cNvSpPr/>
          <p:nvPr/>
        </p:nvSpPr>
        <p:spPr>
          <a:xfrm rot="10800000">
            <a:off x="10888347" y="4647381"/>
            <a:ext cx="99471" cy="315045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hteck 66"/>
          <p:cNvSpPr/>
          <p:nvPr/>
        </p:nvSpPr>
        <p:spPr>
          <a:xfrm>
            <a:off x="10192041" y="5039134"/>
            <a:ext cx="99471" cy="315045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hteck 67"/>
          <p:cNvSpPr/>
          <p:nvPr/>
        </p:nvSpPr>
        <p:spPr>
          <a:xfrm rot="10800000">
            <a:off x="10888347" y="5039133"/>
            <a:ext cx="99471" cy="315045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feld 68"/>
          <p:cNvSpPr txBox="1"/>
          <p:nvPr/>
        </p:nvSpPr>
        <p:spPr>
          <a:xfrm>
            <a:off x="5871374" y="5934670"/>
            <a:ext cx="528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Modular schedule: </a:t>
            </a:r>
          </a:p>
          <a:p>
            <a:pPr algn="ctr"/>
            <a:r>
              <a:rPr lang="en-GB" dirty="0" smtClean="0"/>
              <a:t>flexible, memory conserving, adaptable to schedule changes at FAIR, complex to plan and implement</a:t>
            </a:r>
            <a:endParaRPr lang="en-GB" dirty="0"/>
          </a:p>
        </p:txBody>
      </p:sp>
      <p:sp>
        <p:nvSpPr>
          <p:cNvPr id="70" name="Textfeld 69"/>
          <p:cNvSpPr txBox="1"/>
          <p:nvPr/>
        </p:nvSpPr>
        <p:spPr>
          <a:xfrm>
            <a:off x="307941" y="5965857"/>
            <a:ext cx="3731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Monolithic schedule:</a:t>
            </a:r>
          </a:p>
          <a:p>
            <a:pPr algn="ctr"/>
            <a:r>
              <a:rPr lang="en-GB" dirty="0" smtClean="0"/>
              <a:t>inflexible, memory consuming, static, </a:t>
            </a:r>
          </a:p>
          <a:p>
            <a:pPr algn="ctr"/>
            <a:r>
              <a:rPr lang="en-GB" dirty="0" smtClean="0"/>
              <a:t>easy to plan and implement</a:t>
            </a:r>
            <a:endParaRPr lang="en-GB" dirty="0"/>
          </a:p>
        </p:txBody>
      </p:sp>
      <p:sp>
        <p:nvSpPr>
          <p:cNvPr id="71" name="Textfeld 70"/>
          <p:cNvSpPr txBox="1"/>
          <p:nvPr/>
        </p:nvSpPr>
        <p:spPr>
          <a:xfrm>
            <a:off x="139694" y="75328"/>
            <a:ext cx="1107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Deriving UNILAC &amp; </a:t>
            </a:r>
            <a:r>
              <a:rPr lang="en-GB" sz="3200" dirty="0" err="1" smtClean="0"/>
              <a:t>pLinac</a:t>
            </a:r>
            <a:r>
              <a:rPr lang="en-GB" sz="3200" dirty="0" smtClean="0"/>
              <a:t> schedules part 2: Add local </a:t>
            </a:r>
            <a:r>
              <a:rPr lang="en-GB" sz="3200" dirty="0" err="1" smtClean="0"/>
              <a:t>linac</a:t>
            </a:r>
            <a:r>
              <a:rPr lang="en-GB" sz="3200" dirty="0" smtClean="0"/>
              <a:t> beams</a:t>
            </a:r>
            <a:endParaRPr lang="en-GB" sz="3200" dirty="0"/>
          </a:p>
        </p:txBody>
      </p:sp>
      <p:sp>
        <p:nvSpPr>
          <p:cNvPr id="72" name="Textfeld 71"/>
          <p:cNvSpPr txBox="1"/>
          <p:nvPr/>
        </p:nvSpPr>
        <p:spPr>
          <a:xfrm>
            <a:off x="5832902" y="5396148"/>
            <a:ext cx="318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(modular local patterns)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10</a:t>
            </a:fld>
            <a:endParaRPr lang="en-GB"/>
          </a:p>
        </p:txBody>
      </p:sp>
      <p:sp>
        <p:nvSpPr>
          <p:cNvPr id="58" name="Rechteck 57"/>
          <p:cNvSpPr/>
          <p:nvPr/>
        </p:nvSpPr>
        <p:spPr>
          <a:xfrm>
            <a:off x="10184932" y="5430887"/>
            <a:ext cx="99471" cy="315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hteck 59"/>
          <p:cNvSpPr/>
          <p:nvPr/>
        </p:nvSpPr>
        <p:spPr>
          <a:xfrm>
            <a:off x="10893923" y="5430886"/>
            <a:ext cx="99471" cy="315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8" name="Grafik 97"/>
          <p:cNvPicPr>
            <a:picLocks/>
          </p:cNvPicPr>
          <p:nvPr/>
        </p:nvPicPr>
        <p:blipFill rotWithShape="1">
          <a:blip r:embed="rId3"/>
          <a:srcRect r="76522" b="-16602"/>
          <a:stretch/>
        </p:blipFill>
        <p:spPr>
          <a:xfrm>
            <a:off x="1499262" y="1833464"/>
            <a:ext cx="98682" cy="306314"/>
          </a:xfrm>
          <a:prstGeom prst="rect">
            <a:avLst/>
          </a:prstGeom>
        </p:spPr>
      </p:pic>
      <p:pic>
        <p:nvPicPr>
          <p:cNvPr id="99" name="Grafik 98"/>
          <p:cNvPicPr>
            <a:picLocks noChangeAspect="1"/>
          </p:cNvPicPr>
          <p:nvPr/>
        </p:nvPicPr>
        <p:blipFill rotWithShape="1">
          <a:blip r:embed="rId4"/>
          <a:srcRect t="-1" r="77237" b="-6240"/>
          <a:stretch/>
        </p:blipFill>
        <p:spPr>
          <a:xfrm>
            <a:off x="1791816" y="1849614"/>
            <a:ext cx="91329" cy="274015"/>
          </a:xfrm>
          <a:prstGeom prst="rect">
            <a:avLst/>
          </a:prstGeom>
        </p:spPr>
      </p:pic>
      <p:pic>
        <p:nvPicPr>
          <p:cNvPr id="100" name="Grafik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447" y="1850259"/>
            <a:ext cx="76422" cy="257922"/>
          </a:xfrm>
          <a:prstGeom prst="rect">
            <a:avLst/>
          </a:prstGeom>
        </p:spPr>
      </p:pic>
      <p:sp>
        <p:nvSpPr>
          <p:cNvPr id="101" name="Rechteck 100"/>
          <p:cNvSpPr/>
          <p:nvPr/>
        </p:nvSpPr>
        <p:spPr>
          <a:xfrm>
            <a:off x="1378944" y="1768979"/>
            <a:ext cx="593932" cy="4614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2" name="Gewinkelter Verbinder 101"/>
          <p:cNvCxnSpPr>
            <a:stCxn id="101" idx="2"/>
          </p:cNvCxnSpPr>
          <p:nvPr/>
        </p:nvCxnSpPr>
        <p:spPr>
          <a:xfrm rot="16200000" flipH="1">
            <a:off x="2573361" y="1333000"/>
            <a:ext cx="242338" cy="203724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Textfeld 102"/>
          <p:cNvSpPr txBox="1"/>
          <p:nvPr/>
        </p:nvSpPr>
        <p:spPr>
          <a:xfrm>
            <a:off x="649734" y="1060801"/>
            <a:ext cx="1944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Available / defined</a:t>
            </a:r>
          </a:p>
          <a:p>
            <a:pPr algn="ctr"/>
            <a:r>
              <a:rPr lang="en-GB" dirty="0" err="1" smtClean="0"/>
              <a:t>linac</a:t>
            </a:r>
            <a:r>
              <a:rPr lang="en-GB" dirty="0" smtClean="0"/>
              <a:t> beams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1190866" y="4059252"/>
            <a:ext cx="1965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Starting point: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4044252" y="4219360"/>
            <a:ext cx="1749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Upgrade 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stepwise 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as needed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4" grpId="0"/>
      <p:bldP spid="35" grpId="0" animBg="1"/>
      <p:bldP spid="39" grpId="0" animBg="1"/>
      <p:bldP spid="40" grpId="0" animBg="1"/>
      <p:bldP spid="46" grpId="0" animBg="1"/>
      <p:bldP spid="47" grpId="0"/>
      <p:bldP spid="48" grpId="0" animBg="1"/>
      <p:bldP spid="52" grpId="0" animBg="1"/>
      <p:bldP spid="53" grpId="0" animBg="1"/>
      <p:bldP spid="55" grpId="0" animBg="1"/>
      <p:bldP spid="56" grpId="0"/>
      <p:bldP spid="57" grpId="0"/>
      <p:bldP spid="64" grpId="0" animBg="1"/>
      <p:bldP spid="66" grpId="0" animBg="1"/>
      <p:bldP spid="67" grpId="0" animBg="1"/>
      <p:bldP spid="68" grpId="0" animBg="1"/>
      <p:bldP spid="69" grpId="0"/>
      <p:bldP spid="70" grpId="0"/>
      <p:bldP spid="72" grpId="0"/>
      <p:bldP spid="58" grpId="0" animBg="1"/>
      <p:bldP spid="60" grpId="0" animBg="1"/>
      <p:bldP spid="27" grpId="0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uppieren 193"/>
          <p:cNvGrpSpPr/>
          <p:nvPr/>
        </p:nvGrpSpPr>
        <p:grpSpPr>
          <a:xfrm>
            <a:off x="5370427" y="5077600"/>
            <a:ext cx="420932" cy="249489"/>
            <a:chOff x="4848050" y="2911978"/>
            <a:chExt cx="1118521" cy="249489"/>
          </a:xfrm>
        </p:grpSpPr>
        <p:sp>
          <p:nvSpPr>
            <p:cNvPr id="195" name="Rechteck 194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echteck 195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echteck 196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780525" y="5377321"/>
            <a:ext cx="1078252" cy="249489"/>
            <a:chOff x="4848050" y="2911978"/>
            <a:chExt cx="1118521" cy="249489"/>
          </a:xfrm>
        </p:grpSpPr>
        <p:sp>
          <p:nvSpPr>
            <p:cNvPr id="207" name="Rechteck 206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Rechteck 207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Rechteck 208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0" name="Gruppieren 209"/>
          <p:cNvGrpSpPr/>
          <p:nvPr/>
        </p:nvGrpSpPr>
        <p:grpSpPr>
          <a:xfrm>
            <a:off x="6066158" y="5377321"/>
            <a:ext cx="1135020" cy="249489"/>
            <a:chOff x="4848050" y="2911978"/>
            <a:chExt cx="1118521" cy="249489"/>
          </a:xfrm>
        </p:grpSpPr>
        <p:sp>
          <p:nvSpPr>
            <p:cNvPr id="211" name="Rechteck 210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Rechteck 211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hteck 212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4" name="Gruppieren 213"/>
          <p:cNvGrpSpPr/>
          <p:nvPr/>
        </p:nvGrpSpPr>
        <p:grpSpPr>
          <a:xfrm>
            <a:off x="7725342" y="5377321"/>
            <a:ext cx="1079377" cy="249489"/>
            <a:chOff x="4848050" y="2911978"/>
            <a:chExt cx="1118521" cy="249489"/>
          </a:xfrm>
        </p:grpSpPr>
        <p:sp>
          <p:nvSpPr>
            <p:cNvPr id="215" name="Rechteck 214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echteck 215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Rechteck 216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4780524" y="4125481"/>
            <a:ext cx="1186047" cy="249489"/>
            <a:chOff x="4848050" y="2911978"/>
            <a:chExt cx="1118521" cy="249489"/>
          </a:xfrm>
        </p:grpSpPr>
        <p:sp>
          <p:nvSpPr>
            <p:cNvPr id="6" name="Rechteck 5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hteck 16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139694" y="75328"/>
            <a:ext cx="11066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Deriving UNILAC &amp; </a:t>
            </a:r>
            <a:r>
              <a:rPr lang="en-GB" sz="3200" dirty="0" err="1"/>
              <a:t>pLinac</a:t>
            </a:r>
            <a:r>
              <a:rPr lang="en-GB" sz="3200" dirty="0"/>
              <a:t> schedules part 3</a:t>
            </a:r>
            <a:r>
              <a:rPr lang="en-GB" sz="3200" dirty="0" smtClean="0"/>
              <a:t>: Building the schedule</a:t>
            </a:r>
            <a:endParaRPr lang="en-GB" sz="3200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908" y="3533532"/>
            <a:ext cx="401213" cy="257922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395554" y="4877646"/>
            <a:ext cx="370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3) Add UNILAC and </a:t>
            </a:r>
            <a:r>
              <a:rPr lang="en-GB" dirty="0" err="1" smtClean="0"/>
              <a:t>pLinac</a:t>
            </a:r>
            <a:endParaRPr lang="en-GB" dirty="0" smtClean="0"/>
          </a:p>
          <a:p>
            <a:r>
              <a:rPr lang="en-GB" dirty="0" smtClean="0"/>
              <a:t>local BPCs, stabilizers, conditioners, …</a:t>
            </a:r>
          </a:p>
          <a:p>
            <a:r>
              <a:rPr lang="en-GB" dirty="0" smtClean="0"/>
              <a:t>keep concept of repetition rates</a:t>
            </a: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62" y="3824135"/>
            <a:ext cx="76422" cy="257922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5838691" y="439624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45" name="Textfeld 44"/>
          <p:cNvSpPr txBox="1"/>
          <p:nvPr/>
        </p:nvSpPr>
        <p:spPr>
          <a:xfrm>
            <a:off x="7345066" y="439624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…</a:t>
            </a:r>
            <a:endParaRPr lang="en-GB" dirty="0"/>
          </a:p>
        </p:txBody>
      </p:sp>
      <p:pic>
        <p:nvPicPr>
          <p:cNvPr id="46" name="Grafik 4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920279" y="3244689"/>
            <a:ext cx="420318" cy="26270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5370427" y="3270879"/>
            <a:ext cx="3449937" cy="238044"/>
            <a:chOff x="5370427" y="4735935"/>
            <a:chExt cx="3449937" cy="315047"/>
          </a:xfrm>
        </p:grpSpPr>
        <p:sp>
          <p:nvSpPr>
            <p:cNvPr id="63" name="Rechteck 62"/>
            <p:cNvSpPr/>
            <p:nvPr/>
          </p:nvSpPr>
          <p:spPr>
            <a:xfrm>
              <a:off x="5370427" y="4735937"/>
              <a:ext cx="3449937" cy="31504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hteck 63"/>
            <p:cNvSpPr/>
            <p:nvPr/>
          </p:nvSpPr>
          <p:spPr>
            <a:xfrm>
              <a:off x="5370427" y="4735937"/>
              <a:ext cx="427965" cy="315045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hteck 64"/>
            <p:cNvSpPr/>
            <p:nvPr/>
          </p:nvSpPr>
          <p:spPr>
            <a:xfrm rot="10800000">
              <a:off x="8392399" y="4735935"/>
              <a:ext cx="427965" cy="315045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4861861" y="3825781"/>
            <a:ext cx="3869854" cy="255990"/>
            <a:chOff x="4861861" y="2612278"/>
            <a:chExt cx="3869854" cy="255990"/>
          </a:xfrm>
        </p:grpSpPr>
        <p:cxnSp>
          <p:nvCxnSpPr>
            <p:cNvPr id="87" name="Gerader Verbinder 86"/>
            <p:cNvCxnSpPr/>
            <p:nvPr/>
          </p:nvCxnSpPr>
          <p:spPr>
            <a:xfrm>
              <a:off x="61409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r Verbinder 87"/>
            <p:cNvCxnSpPr/>
            <p:nvPr/>
          </p:nvCxnSpPr>
          <p:spPr>
            <a:xfrm>
              <a:off x="62933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r Verbinder 88"/>
            <p:cNvCxnSpPr/>
            <p:nvPr/>
          </p:nvCxnSpPr>
          <p:spPr>
            <a:xfrm>
              <a:off x="64457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/>
            <p:cNvCxnSpPr/>
            <p:nvPr/>
          </p:nvCxnSpPr>
          <p:spPr>
            <a:xfrm>
              <a:off x="65981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/>
            <p:cNvCxnSpPr/>
            <p:nvPr/>
          </p:nvCxnSpPr>
          <p:spPr>
            <a:xfrm>
              <a:off x="67505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r Verbinder 91"/>
            <p:cNvCxnSpPr/>
            <p:nvPr/>
          </p:nvCxnSpPr>
          <p:spPr>
            <a:xfrm>
              <a:off x="69029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r Verbinder 92"/>
            <p:cNvCxnSpPr/>
            <p:nvPr/>
          </p:nvCxnSpPr>
          <p:spPr>
            <a:xfrm>
              <a:off x="70553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r Verbinder 93"/>
            <p:cNvCxnSpPr/>
            <p:nvPr/>
          </p:nvCxnSpPr>
          <p:spPr>
            <a:xfrm>
              <a:off x="72077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/>
            <p:cNvCxnSpPr/>
            <p:nvPr/>
          </p:nvCxnSpPr>
          <p:spPr>
            <a:xfrm>
              <a:off x="7381480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/>
            <p:cNvCxnSpPr/>
            <p:nvPr/>
          </p:nvCxnSpPr>
          <p:spPr>
            <a:xfrm>
              <a:off x="75125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r Verbinder 96"/>
            <p:cNvCxnSpPr/>
            <p:nvPr/>
          </p:nvCxnSpPr>
          <p:spPr>
            <a:xfrm>
              <a:off x="7643550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/>
            <p:cNvCxnSpPr/>
            <p:nvPr/>
          </p:nvCxnSpPr>
          <p:spPr>
            <a:xfrm>
              <a:off x="78173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r Verbinder 98"/>
            <p:cNvCxnSpPr/>
            <p:nvPr/>
          </p:nvCxnSpPr>
          <p:spPr>
            <a:xfrm>
              <a:off x="79697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/>
            <p:cNvCxnSpPr/>
            <p:nvPr/>
          </p:nvCxnSpPr>
          <p:spPr>
            <a:xfrm>
              <a:off x="81221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/>
            <p:cNvCxnSpPr/>
            <p:nvPr/>
          </p:nvCxnSpPr>
          <p:spPr>
            <a:xfrm>
              <a:off x="82745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/>
            <p:cNvCxnSpPr/>
            <p:nvPr/>
          </p:nvCxnSpPr>
          <p:spPr>
            <a:xfrm>
              <a:off x="84269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/>
            <p:cNvCxnSpPr/>
            <p:nvPr/>
          </p:nvCxnSpPr>
          <p:spPr>
            <a:xfrm>
              <a:off x="85793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/>
            <p:cNvCxnSpPr/>
            <p:nvPr/>
          </p:nvCxnSpPr>
          <p:spPr>
            <a:xfrm>
              <a:off x="8731715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/>
            <p:cNvCxnSpPr/>
            <p:nvPr/>
          </p:nvCxnSpPr>
          <p:spPr>
            <a:xfrm>
              <a:off x="4861861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r Verbinder 105"/>
            <p:cNvCxnSpPr/>
            <p:nvPr/>
          </p:nvCxnSpPr>
          <p:spPr>
            <a:xfrm>
              <a:off x="5014261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/>
            <p:cNvCxnSpPr/>
            <p:nvPr/>
          </p:nvCxnSpPr>
          <p:spPr>
            <a:xfrm>
              <a:off x="5166661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r Verbinder 107"/>
            <p:cNvCxnSpPr/>
            <p:nvPr/>
          </p:nvCxnSpPr>
          <p:spPr>
            <a:xfrm>
              <a:off x="5319061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/>
            <p:cNvCxnSpPr/>
            <p:nvPr/>
          </p:nvCxnSpPr>
          <p:spPr>
            <a:xfrm>
              <a:off x="5471461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/>
            <p:cNvCxnSpPr/>
            <p:nvPr/>
          </p:nvCxnSpPr>
          <p:spPr>
            <a:xfrm>
              <a:off x="5623861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/>
            <p:cNvCxnSpPr/>
            <p:nvPr/>
          </p:nvCxnSpPr>
          <p:spPr>
            <a:xfrm>
              <a:off x="5776261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/>
            <p:nvPr/>
          </p:nvCxnSpPr>
          <p:spPr>
            <a:xfrm>
              <a:off x="5928661" y="2612278"/>
              <a:ext cx="0" cy="25599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uppieren 136"/>
          <p:cNvGrpSpPr/>
          <p:nvPr/>
        </p:nvGrpSpPr>
        <p:grpSpPr>
          <a:xfrm>
            <a:off x="4965952" y="3529270"/>
            <a:ext cx="3689659" cy="273288"/>
            <a:chOff x="4965952" y="4270013"/>
            <a:chExt cx="3689659" cy="295661"/>
          </a:xfrm>
        </p:grpSpPr>
        <p:cxnSp>
          <p:nvCxnSpPr>
            <p:cNvPr id="123" name="Gerader Verbinder 122"/>
            <p:cNvCxnSpPr/>
            <p:nvPr/>
          </p:nvCxnSpPr>
          <p:spPr>
            <a:xfrm>
              <a:off x="4965952" y="4270013"/>
              <a:ext cx="0" cy="29566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r Verbinder 123"/>
            <p:cNvCxnSpPr/>
            <p:nvPr/>
          </p:nvCxnSpPr>
          <p:spPr>
            <a:xfrm>
              <a:off x="5688565" y="4270013"/>
              <a:ext cx="0" cy="29566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r Verbinder 124"/>
            <p:cNvCxnSpPr/>
            <p:nvPr/>
          </p:nvCxnSpPr>
          <p:spPr>
            <a:xfrm>
              <a:off x="6182055" y="4270013"/>
              <a:ext cx="0" cy="29566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r Verbinder 125"/>
            <p:cNvCxnSpPr/>
            <p:nvPr/>
          </p:nvCxnSpPr>
          <p:spPr>
            <a:xfrm>
              <a:off x="6822591" y="4270013"/>
              <a:ext cx="0" cy="29566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r Verbinder 126"/>
            <p:cNvCxnSpPr/>
            <p:nvPr/>
          </p:nvCxnSpPr>
          <p:spPr>
            <a:xfrm>
              <a:off x="8186113" y="4270013"/>
              <a:ext cx="0" cy="29566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r Verbinder 127"/>
            <p:cNvCxnSpPr/>
            <p:nvPr/>
          </p:nvCxnSpPr>
          <p:spPr>
            <a:xfrm>
              <a:off x="8655611" y="4270013"/>
              <a:ext cx="0" cy="29566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>
          <a:xfrm>
            <a:off x="395555" y="1765091"/>
            <a:ext cx="10433575" cy="646331"/>
            <a:chOff x="395555" y="1350147"/>
            <a:chExt cx="10433575" cy="646331"/>
          </a:xfrm>
        </p:grpSpPr>
        <p:sp>
          <p:nvSpPr>
            <p:cNvPr id="3" name="Rechteck 2"/>
            <p:cNvSpPr/>
            <p:nvPr/>
          </p:nvSpPr>
          <p:spPr>
            <a:xfrm>
              <a:off x="4835458" y="1515791"/>
              <a:ext cx="567266" cy="31504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hteck 3"/>
            <p:cNvSpPr/>
            <p:nvPr/>
          </p:nvSpPr>
          <p:spPr>
            <a:xfrm>
              <a:off x="7233115" y="1515791"/>
              <a:ext cx="567266" cy="326567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hteck 4"/>
            <p:cNvSpPr/>
            <p:nvPr/>
          </p:nvSpPr>
          <p:spPr>
            <a:xfrm>
              <a:off x="5900380" y="1515791"/>
              <a:ext cx="219987" cy="32656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395555" y="1350147"/>
              <a:ext cx="22749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1) FAIR requests:</a:t>
              </a:r>
            </a:p>
            <a:p>
              <a:r>
                <a:rPr lang="en-GB" dirty="0" smtClean="0"/>
                <a:t>beam pulses &amp; timing </a:t>
              </a:r>
            </a:p>
          </p:txBody>
        </p:sp>
        <p:sp>
          <p:nvSpPr>
            <p:cNvPr id="133" name="Rechteck 132"/>
            <p:cNvSpPr/>
            <p:nvPr/>
          </p:nvSpPr>
          <p:spPr>
            <a:xfrm>
              <a:off x="9056650" y="1515791"/>
              <a:ext cx="567266" cy="31504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Rechteck 133"/>
            <p:cNvSpPr/>
            <p:nvPr/>
          </p:nvSpPr>
          <p:spPr>
            <a:xfrm>
              <a:off x="10121572" y="1515791"/>
              <a:ext cx="219987" cy="32656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Textfeld 134"/>
            <p:cNvSpPr txBox="1"/>
            <p:nvPr/>
          </p:nvSpPr>
          <p:spPr>
            <a:xfrm>
              <a:off x="10485766" y="1515791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…</a:t>
              </a:r>
              <a:endParaRPr lang="en-GB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395555" y="3175212"/>
            <a:ext cx="8460769" cy="2530762"/>
            <a:chOff x="395555" y="1961709"/>
            <a:chExt cx="8460769" cy="2530762"/>
          </a:xfrm>
        </p:grpSpPr>
        <p:sp>
          <p:nvSpPr>
            <p:cNvPr id="28" name="Rechteck 27"/>
            <p:cNvSpPr/>
            <p:nvPr/>
          </p:nvSpPr>
          <p:spPr>
            <a:xfrm>
              <a:off x="4743653" y="2000166"/>
              <a:ext cx="4112671" cy="246462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95555" y="1977786"/>
              <a:ext cx="27533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2) Extract UNILAC &amp; </a:t>
              </a:r>
              <a:r>
                <a:rPr lang="en-GB" dirty="0" err="1" smtClean="0"/>
                <a:t>pLinac</a:t>
              </a:r>
              <a:r>
                <a:rPr lang="en-GB" dirty="0" smtClean="0"/>
                <a:t> </a:t>
              </a:r>
            </a:p>
            <a:p>
              <a:r>
                <a:rPr lang="en-GB" dirty="0" smtClean="0"/>
                <a:t>BPCs and timing, </a:t>
              </a:r>
            </a:p>
            <a:p>
              <a:r>
                <a:rPr lang="en-GB" dirty="0" smtClean="0"/>
                <a:t>allocate timing groups,</a:t>
              </a:r>
            </a:p>
            <a:p>
              <a:r>
                <a:rPr lang="en-GB" dirty="0" smtClean="0"/>
                <a:t>add resources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272052" y="4076973"/>
              <a:ext cx="47641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000" dirty="0" smtClean="0"/>
                <a:t>A4</a:t>
              </a:r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4292891" y="3771016"/>
              <a:ext cx="45557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000" dirty="0" smtClean="0"/>
                <a:t>TK</a:t>
              </a:r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4161508" y="3465061"/>
              <a:ext cx="58695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000" dirty="0" smtClean="0"/>
                <a:t>ALV</a:t>
              </a:r>
            </a:p>
          </p:txBody>
        </p:sp>
        <p:sp>
          <p:nvSpPr>
            <p:cNvPr id="118" name="Textfeld 117"/>
            <p:cNvSpPr txBox="1"/>
            <p:nvPr/>
          </p:nvSpPr>
          <p:spPr>
            <a:xfrm>
              <a:off x="4377850" y="3159106"/>
              <a:ext cx="37061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000" dirty="0" smtClean="0"/>
                <a:t>…</a:t>
              </a:r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4204725" y="2853151"/>
              <a:ext cx="5437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000" dirty="0" smtClean="0"/>
                <a:t>HSI</a:t>
              </a:r>
            </a:p>
          </p:txBody>
        </p:sp>
        <p:sp>
          <p:nvSpPr>
            <p:cNvPr id="120" name="Textfeld 119"/>
            <p:cNvSpPr txBox="1"/>
            <p:nvPr/>
          </p:nvSpPr>
          <p:spPr>
            <a:xfrm>
              <a:off x="4236785" y="2547196"/>
              <a:ext cx="51167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000" dirty="0" smtClean="0"/>
                <a:t>QR</a:t>
              </a:r>
            </a:p>
          </p:txBody>
        </p:sp>
        <p:sp>
          <p:nvSpPr>
            <p:cNvPr id="121" name="Textfeld 120"/>
            <p:cNvSpPr txBox="1"/>
            <p:nvPr/>
          </p:nvSpPr>
          <p:spPr>
            <a:xfrm>
              <a:off x="4268846" y="2241241"/>
              <a:ext cx="47961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000" dirty="0" smtClean="0"/>
                <a:t>QL</a:t>
              </a:r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3858475" y="1961709"/>
              <a:ext cx="88517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000" dirty="0" err="1" smtClean="0"/>
                <a:t>pLinac</a:t>
              </a:r>
              <a:endParaRPr lang="en-GB" sz="2000" dirty="0" smtClean="0"/>
            </a:p>
          </p:txBody>
        </p:sp>
      </p:grpSp>
      <p:pic>
        <p:nvPicPr>
          <p:cNvPr id="131" name="Grafik 13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920279" y="5060918"/>
            <a:ext cx="420318" cy="262700"/>
          </a:xfrm>
          <a:prstGeom prst="rect">
            <a:avLst/>
          </a:prstGeom>
        </p:spPr>
      </p:pic>
      <p:pic>
        <p:nvPicPr>
          <p:cNvPr id="132" name="Grafik 1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62" y="4120002"/>
            <a:ext cx="76422" cy="257922"/>
          </a:xfrm>
          <a:prstGeom prst="rect">
            <a:avLst/>
          </a:prstGeom>
        </p:spPr>
      </p:pic>
      <p:pic>
        <p:nvPicPr>
          <p:cNvPr id="138" name="Grafik 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908" y="4120002"/>
            <a:ext cx="401213" cy="257922"/>
          </a:xfrm>
          <a:prstGeom prst="rect">
            <a:avLst/>
          </a:prstGeom>
        </p:spPr>
      </p:pic>
      <p:pic>
        <p:nvPicPr>
          <p:cNvPr id="139" name="Grafik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62" y="4720303"/>
            <a:ext cx="76422" cy="257922"/>
          </a:xfrm>
          <a:prstGeom prst="rect">
            <a:avLst/>
          </a:prstGeom>
        </p:spPr>
      </p:pic>
      <p:pic>
        <p:nvPicPr>
          <p:cNvPr id="140" name="Grafik 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908" y="4720303"/>
            <a:ext cx="401213" cy="257922"/>
          </a:xfrm>
          <a:prstGeom prst="rect">
            <a:avLst/>
          </a:prstGeom>
        </p:spPr>
      </p:pic>
      <p:pic>
        <p:nvPicPr>
          <p:cNvPr id="141" name="Grafik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62" y="5070847"/>
            <a:ext cx="76422" cy="257922"/>
          </a:xfrm>
          <a:prstGeom prst="rect">
            <a:avLst/>
          </a:prstGeom>
        </p:spPr>
      </p:pic>
      <p:pic>
        <p:nvPicPr>
          <p:cNvPr id="142" name="Grafik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908" y="5070847"/>
            <a:ext cx="401213" cy="257922"/>
          </a:xfrm>
          <a:prstGeom prst="rect">
            <a:avLst/>
          </a:prstGeom>
        </p:spPr>
      </p:pic>
      <p:pic>
        <p:nvPicPr>
          <p:cNvPr id="143" name="Grafik 1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62" y="5375199"/>
            <a:ext cx="76422" cy="257922"/>
          </a:xfrm>
          <a:prstGeom prst="rect">
            <a:avLst/>
          </a:prstGeom>
        </p:spPr>
      </p:pic>
      <p:pic>
        <p:nvPicPr>
          <p:cNvPr id="144" name="Grafik 1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908" y="5375199"/>
            <a:ext cx="401213" cy="25792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870997" y="5375199"/>
            <a:ext cx="95574" cy="25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hteck 144"/>
          <p:cNvSpPr/>
          <p:nvPr/>
        </p:nvSpPr>
        <p:spPr>
          <a:xfrm>
            <a:off x="7216334" y="5375199"/>
            <a:ext cx="95574" cy="25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hteck 145"/>
          <p:cNvSpPr/>
          <p:nvPr/>
        </p:nvSpPr>
        <p:spPr>
          <a:xfrm>
            <a:off x="5798392" y="5069986"/>
            <a:ext cx="168179" cy="25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hteck 146"/>
          <p:cNvSpPr/>
          <p:nvPr/>
        </p:nvSpPr>
        <p:spPr>
          <a:xfrm>
            <a:off x="4762035" y="5079579"/>
            <a:ext cx="168179" cy="25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hteck 147"/>
          <p:cNvSpPr/>
          <p:nvPr/>
        </p:nvSpPr>
        <p:spPr>
          <a:xfrm>
            <a:off x="7147653" y="5069986"/>
            <a:ext cx="168179" cy="25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9" name="Gerade Verbindung mit Pfeil 128"/>
          <p:cNvCxnSpPr/>
          <p:nvPr/>
        </p:nvCxnSpPr>
        <p:spPr>
          <a:xfrm>
            <a:off x="4817454" y="1783746"/>
            <a:ext cx="403887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feld 129"/>
          <p:cNvSpPr txBox="1"/>
          <p:nvPr/>
        </p:nvSpPr>
        <p:spPr>
          <a:xfrm>
            <a:off x="5768545" y="1403207"/>
            <a:ext cx="226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FAIR global periodicity</a:t>
            </a:r>
            <a:endParaRPr lang="en-GB" dirty="0"/>
          </a:p>
        </p:txBody>
      </p:sp>
      <p:sp>
        <p:nvSpPr>
          <p:cNvPr id="149" name="Rechteck 148"/>
          <p:cNvSpPr/>
          <p:nvPr/>
        </p:nvSpPr>
        <p:spPr>
          <a:xfrm>
            <a:off x="4743653" y="1874846"/>
            <a:ext cx="4112671" cy="4385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0" name="Gruppieren 149"/>
          <p:cNvGrpSpPr/>
          <p:nvPr/>
        </p:nvGrpSpPr>
        <p:grpSpPr>
          <a:xfrm>
            <a:off x="6066157" y="4125481"/>
            <a:ext cx="1245751" cy="249489"/>
            <a:chOff x="4848050" y="2911978"/>
            <a:chExt cx="1118521" cy="249489"/>
          </a:xfrm>
        </p:grpSpPr>
        <p:sp>
          <p:nvSpPr>
            <p:cNvPr id="151" name="Rechteck 150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echteck 152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4" name="Gruppieren 153"/>
          <p:cNvGrpSpPr/>
          <p:nvPr/>
        </p:nvGrpSpPr>
        <p:grpSpPr>
          <a:xfrm>
            <a:off x="7725342" y="4125481"/>
            <a:ext cx="1079377" cy="249489"/>
            <a:chOff x="4848050" y="2911978"/>
            <a:chExt cx="1118521" cy="249489"/>
          </a:xfrm>
        </p:grpSpPr>
        <p:sp>
          <p:nvSpPr>
            <p:cNvPr id="155" name="Rechteck 154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echteck 155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Rechteck 156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2" name="Gruppieren 181"/>
          <p:cNvGrpSpPr/>
          <p:nvPr/>
        </p:nvGrpSpPr>
        <p:grpSpPr>
          <a:xfrm>
            <a:off x="4780524" y="4722601"/>
            <a:ext cx="1186047" cy="249489"/>
            <a:chOff x="4848050" y="2911978"/>
            <a:chExt cx="1118521" cy="249489"/>
          </a:xfrm>
        </p:grpSpPr>
        <p:sp>
          <p:nvSpPr>
            <p:cNvPr id="183" name="Rechteck 182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hteck 183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Rechteck 184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uppieren 185"/>
          <p:cNvGrpSpPr/>
          <p:nvPr/>
        </p:nvGrpSpPr>
        <p:grpSpPr>
          <a:xfrm>
            <a:off x="6066157" y="4722601"/>
            <a:ext cx="1245751" cy="249489"/>
            <a:chOff x="4848050" y="2911978"/>
            <a:chExt cx="1118521" cy="249489"/>
          </a:xfrm>
        </p:grpSpPr>
        <p:sp>
          <p:nvSpPr>
            <p:cNvPr id="187" name="Rechteck 186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Rechteck 187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hteck 188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0" name="Gruppieren 189"/>
          <p:cNvGrpSpPr/>
          <p:nvPr/>
        </p:nvGrpSpPr>
        <p:grpSpPr>
          <a:xfrm>
            <a:off x="7725342" y="4722601"/>
            <a:ext cx="1079377" cy="249489"/>
            <a:chOff x="4848050" y="2911978"/>
            <a:chExt cx="1118521" cy="249489"/>
          </a:xfrm>
        </p:grpSpPr>
        <p:sp>
          <p:nvSpPr>
            <p:cNvPr id="191" name="Rechteck 190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Rechteck 191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Rechteck 192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8" name="Gruppieren 197"/>
          <p:cNvGrpSpPr/>
          <p:nvPr/>
        </p:nvGrpSpPr>
        <p:grpSpPr>
          <a:xfrm>
            <a:off x="6066158" y="5077600"/>
            <a:ext cx="1060510" cy="249489"/>
            <a:chOff x="4848050" y="2911978"/>
            <a:chExt cx="1118521" cy="249489"/>
          </a:xfrm>
        </p:grpSpPr>
        <p:sp>
          <p:nvSpPr>
            <p:cNvPr id="199" name="Rechteck 198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Rechteck 199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Rechteck 200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2" name="Gruppieren 201"/>
          <p:cNvGrpSpPr/>
          <p:nvPr/>
        </p:nvGrpSpPr>
        <p:grpSpPr>
          <a:xfrm>
            <a:off x="7725342" y="5077600"/>
            <a:ext cx="1079377" cy="249489"/>
            <a:chOff x="4848050" y="2911978"/>
            <a:chExt cx="1118521" cy="249489"/>
          </a:xfrm>
        </p:grpSpPr>
        <p:sp>
          <p:nvSpPr>
            <p:cNvPr id="203" name="Rechteck 202"/>
            <p:cNvSpPr/>
            <p:nvPr/>
          </p:nvSpPr>
          <p:spPr>
            <a:xfrm>
              <a:off x="4848050" y="2911978"/>
              <a:ext cx="1118521" cy="2494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" name="Rechteck 203"/>
            <p:cNvSpPr/>
            <p:nvPr/>
          </p:nvSpPr>
          <p:spPr>
            <a:xfrm>
              <a:off x="4851092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echteck 204"/>
            <p:cNvSpPr/>
            <p:nvPr/>
          </p:nvSpPr>
          <p:spPr>
            <a:xfrm rot="10800000">
              <a:off x="5828196" y="2911978"/>
              <a:ext cx="138375" cy="24948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8" name="Textfeld 217"/>
          <p:cNvSpPr txBox="1"/>
          <p:nvPr/>
        </p:nvSpPr>
        <p:spPr>
          <a:xfrm>
            <a:off x="395554" y="5997642"/>
            <a:ext cx="149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  <a:r>
              <a:rPr lang="en-GB" dirty="0" smtClean="0"/>
              <a:t>) Optimize …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7398572" y="4124275"/>
            <a:ext cx="225800" cy="254279"/>
            <a:chOff x="7398572" y="4124275"/>
            <a:chExt cx="225800" cy="254279"/>
          </a:xfrm>
        </p:grpSpPr>
        <p:cxnSp>
          <p:nvCxnSpPr>
            <p:cNvPr id="221" name="Gerader Verbinder 220"/>
            <p:cNvCxnSpPr/>
            <p:nvPr/>
          </p:nvCxnSpPr>
          <p:spPr>
            <a:xfrm>
              <a:off x="7398572" y="4124275"/>
              <a:ext cx="0" cy="25427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r Verbinder 221"/>
            <p:cNvCxnSpPr/>
            <p:nvPr/>
          </p:nvCxnSpPr>
          <p:spPr>
            <a:xfrm>
              <a:off x="7624372" y="4124275"/>
              <a:ext cx="0" cy="25427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Gerader Verbinder 222"/>
            <p:cNvCxnSpPr/>
            <p:nvPr/>
          </p:nvCxnSpPr>
          <p:spPr>
            <a:xfrm>
              <a:off x="7512515" y="4124275"/>
              <a:ext cx="0" cy="25427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uppieren 223"/>
          <p:cNvGrpSpPr/>
          <p:nvPr/>
        </p:nvGrpSpPr>
        <p:grpSpPr>
          <a:xfrm>
            <a:off x="7398572" y="4717811"/>
            <a:ext cx="225800" cy="254279"/>
            <a:chOff x="7398572" y="4124275"/>
            <a:chExt cx="225800" cy="254279"/>
          </a:xfrm>
        </p:grpSpPr>
        <p:cxnSp>
          <p:nvCxnSpPr>
            <p:cNvPr id="225" name="Gerader Verbinder 224"/>
            <p:cNvCxnSpPr/>
            <p:nvPr/>
          </p:nvCxnSpPr>
          <p:spPr>
            <a:xfrm>
              <a:off x="7398572" y="4124275"/>
              <a:ext cx="0" cy="25427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erader Verbinder 225"/>
            <p:cNvCxnSpPr/>
            <p:nvPr/>
          </p:nvCxnSpPr>
          <p:spPr>
            <a:xfrm>
              <a:off x="7624372" y="4124275"/>
              <a:ext cx="0" cy="25427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r Verbinder 226"/>
            <p:cNvCxnSpPr/>
            <p:nvPr/>
          </p:nvCxnSpPr>
          <p:spPr>
            <a:xfrm>
              <a:off x="7512515" y="4124275"/>
              <a:ext cx="0" cy="25427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8" name="Grafik 15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920279" y="2373613"/>
            <a:ext cx="420318" cy="262700"/>
          </a:xfrm>
          <a:prstGeom prst="rect">
            <a:avLst/>
          </a:prstGeom>
        </p:spPr>
      </p:pic>
      <p:pic>
        <p:nvPicPr>
          <p:cNvPr id="159" name="Grafik 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908" y="2376002"/>
            <a:ext cx="401213" cy="257922"/>
          </a:xfrm>
          <a:prstGeom prst="rect">
            <a:avLst/>
          </a:prstGeom>
        </p:spPr>
      </p:pic>
      <p:pic>
        <p:nvPicPr>
          <p:cNvPr id="160" name="Grafik 1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62" y="2376646"/>
            <a:ext cx="76422" cy="257922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11</a:t>
            </a:fld>
            <a:endParaRPr lang="en-GB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4693246" y="2839187"/>
            <a:ext cx="68655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0944553" y="282195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37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0.0643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4" grpId="0"/>
      <p:bldP spid="45" grpId="0"/>
      <p:bldP spid="8" grpId="0" animBg="1"/>
      <p:bldP spid="145" grpId="0" animBg="1"/>
      <p:bldP spid="146" grpId="0" animBg="1"/>
      <p:bldP spid="147" grpId="0" animBg="1"/>
      <p:bldP spid="148" grpId="0" animBg="1"/>
      <p:bldP spid="130" grpId="0"/>
      <p:bldP spid="149" grpId="0" animBg="1"/>
      <p:bldP spid="149" grpId="1" animBg="1"/>
      <p:bldP spid="2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42780" y="2902378"/>
            <a:ext cx="4842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VirtAcc</a:t>
            </a:r>
            <a:r>
              <a:rPr lang="en-GB" sz="1400" dirty="0" smtClean="0"/>
              <a:t> 15: Stabilizer, individual settings for every timing section</a:t>
            </a:r>
            <a:endParaRPr lang="en-GB" sz="1400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435165"/>
              </p:ext>
            </p:extLst>
          </p:nvPr>
        </p:nvGraphicFramePr>
        <p:xfrm>
          <a:off x="342777" y="1279990"/>
          <a:ext cx="5419667" cy="1690816"/>
        </p:xfrm>
        <a:graphic>
          <a:graphicData uri="http://schemas.openxmlformats.org/drawingml/2006/table">
            <a:tbl>
              <a:tblPr/>
              <a:tblGrid>
                <a:gridCol w="1167327">
                  <a:extLst>
                    <a:ext uri="{9D8B030D-6E8A-4147-A177-3AD203B41FA5}">
                      <a16:colId xmlns:a16="http://schemas.microsoft.com/office/drawing/2014/main" val="1088731895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1374102996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3025104362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340813792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1465063599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811009230"/>
                    </a:ext>
                  </a:extLst>
                </a:gridCol>
              </a:tblGrid>
              <a:tr h="21135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VirtAcc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Timing sections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434951"/>
                  </a:ext>
                </a:extLst>
              </a:tr>
              <a:tr h="2113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440829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0745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05278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454470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541570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05107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704697"/>
                  </a:ext>
                </a:extLst>
              </a:tr>
            </a:tbl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342777" y="899767"/>
            <a:ext cx="20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Virtual accelerators</a:t>
            </a:r>
            <a:endParaRPr lang="en-GB" u="sng" dirty="0"/>
          </a:p>
        </p:txBody>
      </p:sp>
      <p:sp>
        <p:nvSpPr>
          <p:cNvPr id="21" name="Textfeld 20"/>
          <p:cNvSpPr txBox="1"/>
          <p:nvPr/>
        </p:nvSpPr>
        <p:spPr>
          <a:xfrm>
            <a:off x="140080" y="126565"/>
            <a:ext cx="572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Schedule translation: Existing control system</a:t>
            </a:r>
            <a:endParaRPr lang="en-GB" sz="2400" dirty="0"/>
          </a:p>
        </p:txBody>
      </p:sp>
      <p:sp>
        <p:nvSpPr>
          <p:cNvPr id="18" name="Textfeld 17"/>
          <p:cNvSpPr txBox="1"/>
          <p:nvPr/>
        </p:nvSpPr>
        <p:spPr>
          <a:xfrm>
            <a:off x="342777" y="4569501"/>
            <a:ext cx="129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err="1" smtClean="0"/>
              <a:t>Superzyklus</a:t>
            </a:r>
            <a:endParaRPr lang="en-GB" u="sng" dirty="0"/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/>
          </p:nvPr>
        </p:nvGraphicFramePr>
        <p:xfrm>
          <a:off x="17253" y="5148692"/>
          <a:ext cx="5745190" cy="1641480"/>
        </p:xfrm>
        <a:graphic>
          <a:graphicData uri="http://schemas.openxmlformats.org/drawingml/2006/table">
            <a:tbl>
              <a:tblPr/>
              <a:tblGrid>
                <a:gridCol w="439683">
                  <a:extLst>
                    <a:ext uri="{9D8B030D-6E8A-4147-A177-3AD203B41FA5}">
                      <a16:colId xmlns:a16="http://schemas.microsoft.com/office/drawing/2014/main" val="1740625501"/>
                    </a:ext>
                  </a:extLst>
                </a:gridCol>
                <a:gridCol w="732805">
                  <a:extLst>
                    <a:ext uri="{9D8B030D-6E8A-4147-A177-3AD203B41FA5}">
                      <a16:colId xmlns:a16="http://schemas.microsoft.com/office/drawing/2014/main" val="3045148892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1351065891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2395002909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1732245590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3137791297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3637744890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3029679710"/>
                    </a:ext>
                  </a:extLst>
                </a:gridCol>
              </a:tblGrid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VirtAcc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294129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1+3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SIS_A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4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540371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232862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049391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2+4+5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737587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936171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1+3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SIS_B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628850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226745"/>
                  </a:ext>
                </a:extLst>
              </a:tr>
            </a:tbl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058854"/>
              </p:ext>
            </p:extLst>
          </p:nvPr>
        </p:nvGraphicFramePr>
        <p:xfrm>
          <a:off x="4463887" y="2476198"/>
          <a:ext cx="7389130" cy="2401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9" name="CorelDRAW" r:id="rId3" imgW="4485120" imgH="1456965" progId="CorelDraw.Graphic.18">
                  <p:embed/>
                </p:oleObj>
              </mc:Choice>
              <mc:Fallback>
                <p:oleObj name="CorelDRAW" r:id="rId3" imgW="4485120" imgH="145696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3887" y="2476198"/>
                        <a:ext cx="7389130" cy="2401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21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42780" y="3371419"/>
            <a:ext cx="4842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VirtAcc</a:t>
            </a:r>
            <a:r>
              <a:rPr lang="en-GB" sz="1400" dirty="0" smtClean="0"/>
              <a:t> 15: Stabilizer, individual settings for every timing section</a:t>
            </a:r>
            <a:endParaRPr lang="en-GB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6495368" y="3629175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Sequence = </a:t>
            </a:r>
            <a:r>
              <a:rPr lang="en-GB" sz="1400" dirty="0" err="1" smtClean="0"/>
              <a:t>VirtAcc</a:t>
            </a:r>
            <a:endParaRPr lang="en-GB" sz="1400" dirty="0" smtClean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479276"/>
              </p:ext>
            </p:extLst>
          </p:nvPr>
        </p:nvGraphicFramePr>
        <p:xfrm>
          <a:off x="342777" y="1749031"/>
          <a:ext cx="5419667" cy="1690816"/>
        </p:xfrm>
        <a:graphic>
          <a:graphicData uri="http://schemas.openxmlformats.org/drawingml/2006/table">
            <a:tbl>
              <a:tblPr/>
              <a:tblGrid>
                <a:gridCol w="1167327">
                  <a:extLst>
                    <a:ext uri="{9D8B030D-6E8A-4147-A177-3AD203B41FA5}">
                      <a16:colId xmlns:a16="http://schemas.microsoft.com/office/drawing/2014/main" val="1088731895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1374102996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3025104362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340813792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1465063599"/>
                    </a:ext>
                  </a:extLst>
                </a:gridCol>
                <a:gridCol w="850468">
                  <a:extLst>
                    <a:ext uri="{9D8B030D-6E8A-4147-A177-3AD203B41FA5}">
                      <a16:colId xmlns:a16="http://schemas.microsoft.com/office/drawing/2014/main" val="811009230"/>
                    </a:ext>
                  </a:extLst>
                </a:gridCol>
              </a:tblGrid>
              <a:tr h="21135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VirtAcc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Timing sections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434951"/>
                  </a:ext>
                </a:extLst>
              </a:tr>
              <a:tr h="2113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440829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0745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05278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454470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541570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05107"/>
                  </a:ext>
                </a:extLst>
              </a:tr>
              <a:tr h="2113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704697"/>
                  </a:ext>
                </a:extLst>
              </a:tr>
            </a:tbl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342777" y="1368808"/>
            <a:ext cx="20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Virtual accelerators</a:t>
            </a:r>
            <a:endParaRPr lang="en-GB" u="sng" dirty="0"/>
          </a:p>
        </p:txBody>
      </p:sp>
      <p:sp>
        <p:nvSpPr>
          <p:cNvPr id="17" name="Textfeld 16"/>
          <p:cNvSpPr txBox="1"/>
          <p:nvPr/>
        </p:nvSpPr>
        <p:spPr>
          <a:xfrm>
            <a:off x="6412301" y="1363783"/>
            <a:ext cx="516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Beam processes, beam production chains, sequences</a:t>
            </a:r>
            <a:endParaRPr lang="en-GB" u="sng" dirty="0"/>
          </a:p>
        </p:txBody>
      </p:sp>
      <p:graphicFrame>
        <p:nvGraphicFramePr>
          <p:cNvPr id="27" name="Tabel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617810"/>
              </p:ext>
            </p:extLst>
          </p:nvPr>
        </p:nvGraphicFramePr>
        <p:xfrm>
          <a:off x="6395047" y="4716643"/>
          <a:ext cx="5779700" cy="1857762"/>
        </p:xfrm>
        <a:graphic>
          <a:graphicData uri="http://schemas.openxmlformats.org/drawingml/2006/table">
            <a:tbl>
              <a:tblPr/>
              <a:tblGrid>
                <a:gridCol w="442324">
                  <a:extLst>
                    <a:ext uri="{9D8B030D-6E8A-4147-A177-3AD203B41FA5}">
                      <a16:colId xmlns:a16="http://schemas.microsoft.com/office/drawing/2014/main" val="554410196"/>
                    </a:ext>
                  </a:extLst>
                </a:gridCol>
                <a:gridCol w="737206">
                  <a:extLst>
                    <a:ext uri="{9D8B030D-6E8A-4147-A177-3AD203B41FA5}">
                      <a16:colId xmlns:a16="http://schemas.microsoft.com/office/drawing/2014/main" val="514308149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3380972428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3178595735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3672711892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233459478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107492715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2613916836"/>
                    </a:ext>
                  </a:extLst>
                </a:gridCol>
              </a:tblGrid>
              <a:tr h="206418"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08057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Sequence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435748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de-DE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SIS_BPC_A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4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164605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356006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606632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2+4+5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515734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790989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de-DE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SIS_BPC_B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571789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735734"/>
                  </a:ext>
                </a:extLst>
              </a:tr>
            </a:tbl>
          </a:graphicData>
        </a:graphic>
      </p:graphicFrame>
      <p:sp>
        <p:nvSpPr>
          <p:cNvPr id="28" name="Textfeld 27"/>
          <p:cNvSpPr txBox="1"/>
          <p:nvPr/>
        </p:nvSpPr>
        <p:spPr>
          <a:xfrm>
            <a:off x="342777" y="4347311"/>
            <a:ext cx="129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err="1" smtClean="0"/>
              <a:t>Superzyklus</a:t>
            </a:r>
            <a:endParaRPr lang="en-GB" u="sng" dirty="0"/>
          </a:p>
        </p:txBody>
      </p:sp>
      <p:sp>
        <p:nvSpPr>
          <p:cNvPr id="29" name="Textfeld 28"/>
          <p:cNvSpPr txBox="1"/>
          <p:nvPr/>
        </p:nvSpPr>
        <p:spPr>
          <a:xfrm>
            <a:off x="6412300" y="4347311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Pattern</a:t>
            </a:r>
            <a:endParaRPr lang="en-GB" u="sng" dirty="0"/>
          </a:p>
        </p:txBody>
      </p:sp>
      <p:graphicFrame>
        <p:nvGraphicFramePr>
          <p:cNvPr id="30" name="Tabel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080711"/>
              </p:ext>
            </p:extLst>
          </p:nvPr>
        </p:nvGraphicFramePr>
        <p:xfrm>
          <a:off x="6412301" y="1743332"/>
          <a:ext cx="5431654" cy="1694552"/>
        </p:xfrm>
        <a:graphic>
          <a:graphicData uri="http://schemas.openxmlformats.org/drawingml/2006/table">
            <a:tbl>
              <a:tblPr/>
              <a:tblGrid>
                <a:gridCol w="1169909">
                  <a:extLst>
                    <a:ext uri="{9D8B030D-6E8A-4147-A177-3AD203B41FA5}">
                      <a16:colId xmlns:a16="http://schemas.microsoft.com/office/drawing/2014/main" val="2024812283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101765948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2089960086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1083075935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2591401008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651546442"/>
                    </a:ext>
                  </a:extLst>
                </a:gridCol>
              </a:tblGrid>
              <a:tr h="21181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BPC / Sequence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Particle Transfer / Timing Group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804126"/>
                  </a:ext>
                </a:extLst>
              </a:tr>
              <a:tr h="2118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096281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812585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857894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429322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193680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38740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086653"/>
                  </a:ext>
                </a:extLst>
              </a:tr>
            </a:tbl>
          </a:graphicData>
        </a:graphic>
      </p:graphicFrame>
      <p:sp>
        <p:nvSpPr>
          <p:cNvPr id="34" name="Rechteck 33"/>
          <p:cNvSpPr/>
          <p:nvPr/>
        </p:nvSpPr>
        <p:spPr>
          <a:xfrm>
            <a:off x="7586888" y="5134900"/>
            <a:ext cx="3828260" cy="1437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feld 34"/>
          <p:cNvSpPr txBox="1"/>
          <p:nvPr/>
        </p:nvSpPr>
        <p:spPr>
          <a:xfrm>
            <a:off x="6412300" y="4347311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rgbClr val="FF0000"/>
                </a:solidFill>
              </a:rPr>
              <a:t>Pattern</a:t>
            </a:r>
            <a:endParaRPr lang="en-GB" u="sng" dirty="0">
              <a:solidFill>
                <a:srgbClr val="FF0000"/>
              </a:solidFill>
            </a:endParaRPr>
          </a:p>
        </p:txBody>
      </p:sp>
      <p:graphicFrame>
        <p:nvGraphicFramePr>
          <p:cNvPr id="36" name="Tabel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594294"/>
              </p:ext>
            </p:extLst>
          </p:nvPr>
        </p:nvGraphicFramePr>
        <p:xfrm>
          <a:off x="17253" y="4926502"/>
          <a:ext cx="5745190" cy="1641480"/>
        </p:xfrm>
        <a:graphic>
          <a:graphicData uri="http://schemas.openxmlformats.org/drawingml/2006/table">
            <a:tbl>
              <a:tblPr/>
              <a:tblGrid>
                <a:gridCol w="439683">
                  <a:extLst>
                    <a:ext uri="{9D8B030D-6E8A-4147-A177-3AD203B41FA5}">
                      <a16:colId xmlns:a16="http://schemas.microsoft.com/office/drawing/2014/main" val="1740625501"/>
                    </a:ext>
                  </a:extLst>
                </a:gridCol>
                <a:gridCol w="732805">
                  <a:extLst>
                    <a:ext uri="{9D8B030D-6E8A-4147-A177-3AD203B41FA5}">
                      <a16:colId xmlns:a16="http://schemas.microsoft.com/office/drawing/2014/main" val="3045148892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1351065891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2395002909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1732245590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3137791297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3637744890"/>
                    </a:ext>
                  </a:extLst>
                </a:gridCol>
                <a:gridCol w="762117">
                  <a:extLst>
                    <a:ext uri="{9D8B030D-6E8A-4147-A177-3AD203B41FA5}">
                      <a16:colId xmlns:a16="http://schemas.microsoft.com/office/drawing/2014/main" val="3029679710"/>
                    </a:ext>
                  </a:extLst>
                </a:gridCol>
              </a:tblGrid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VirtAcc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294129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1+3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SIS_A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4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540371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232862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049391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2+4+5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737587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936171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1+3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SIS_B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628850"/>
                  </a:ext>
                </a:extLst>
              </a:tr>
              <a:tr h="205185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226745"/>
                  </a:ext>
                </a:extLst>
              </a:tr>
            </a:tbl>
          </a:graphicData>
        </a:graphic>
      </p:graphicFrame>
      <p:sp>
        <p:nvSpPr>
          <p:cNvPr id="18" name="Textfeld 17"/>
          <p:cNvSpPr txBox="1"/>
          <p:nvPr/>
        </p:nvSpPr>
        <p:spPr>
          <a:xfrm>
            <a:off x="17253" y="-6521"/>
            <a:ext cx="900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Example schedule: Translation to FAIR control system</a:t>
            </a:r>
            <a:endParaRPr lang="en-GB" sz="32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13</a:t>
            </a:fld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1501449" y="719682"/>
            <a:ext cx="3102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Existing control system</a:t>
            </a:r>
            <a:endParaRPr lang="en-GB" sz="24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7653794" y="719682"/>
            <a:ext cx="268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FAIR control system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61240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8" grpId="0"/>
      <p:bldP spid="29" grpId="0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221" y="0"/>
            <a:ext cx="11822443" cy="1325563"/>
          </a:xfrm>
        </p:spPr>
        <p:txBody>
          <a:bodyPr/>
          <a:lstStyle/>
          <a:p>
            <a:r>
              <a:rPr lang="en-GB" dirty="0" smtClean="0"/>
              <a:t>Implementation: UNILAC beam process</a:t>
            </a:r>
            <a:endParaRPr lang="en-GB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584845" y="1325563"/>
            <a:ext cx="4191327" cy="2766824"/>
            <a:chOff x="0" y="2178000"/>
            <a:chExt cx="4191327" cy="276682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78000"/>
              <a:ext cx="4191327" cy="2766824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313962" y="4524272"/>
              <a:ext cx="834074" cy="338554"/>
            </a:xfrm>
            <a:prstGeom prst="rect">
              <a:avLst/>
            </a:prstGeom>
            <a:solidFill>
              <a:srgbClr val="CFAFE7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/>
                <a:t>Sources</a:t>
              </a:r>
              <a:endParaRPr lang="en-GB" sz="1600" dirty="0"/>
            </a:p>
          </p:txBody>
        </p:sp>
        <p:cxnSp>
          <p:nvCxnSpPr>
            <p:cNvPr id="8" name="Gerader Verbinder 7"/>
            <p:cNvCxnSpPr/>
            <p:nvPr/>
          </p:nvCxnSpPr>
          <p:spPr>
            <a:xfrm>
              <a:off x="2667373" y="2369406"/>
              <a:ext cx="0" cy="25754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>
            <a:xfrm>
              <a:off x="3325922" y="2360295"/>
              <a:ext cx="0" cy="258452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H="1">
              <a:off x="3572541" y="4553045"/>
              <a:ext cx="327569" cy="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 flipH="1">
              <a:off x="3325922" y="2952519"/>
              <a:ext cx="246620" cy="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 28"/>
            <p:cNvSpPr/>
            <p:nvPr/>
          </p:nvSpPr>
          <p:spPr>
            <a:xfrm>
              <a:off x="2667373" y="4036674"/>
              <a:ext cx="664194" cy="151853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1673906" y="3605413"/>
              <a:ext cx="664194" cy="151853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Gerade Verbindung mit Pfeil 9"/>
            <p:cNvCxnSpPr/>
            <p:nvPr/>
          </p:nvCxnSpPr>
          <p:spPr>
            <a:xfrm>
              <a:off x="136232" y="4884196"/>
              <a:ext cx="376387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en 13"/>
          <p:cNvGrpSpPr/>
          <p:nvPr/>
        </p:nvGrpSpPr>
        <p:grpSpPr>
          <a:xfrm>
            <a:off x="6938325" y="1248083"/>
            <a:ext cx="3344550" cy="2766824"/>
            <a:chOff x="6534793" y="2178000"/>
            <a:chExt cx="5657207" cy="468000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4793" y="2178000"/>
              <a:ext cx="5657207" cy="4680000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6927674" y="6146651"/>
              <a:ext cx="1928153" cy="572654"/>
            </a:xfrm>
            <a:prstGeom prst="rect">
              <a:avLst/>
            </a:prstGeom>
            <a:solidFill>
              <a:srgbClr val="CFAFE7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/>
                <a:t>Accelerator</a:t>
              </a:r>
              <a:endParaRPr lang="en-GB" sz="1600" dirty="0"/>
            </a:p>
          </p:txBody>
        </p:sp>
        <p:cxnSp>
          <p:nvCxnSpPr>
            <p:cNvPr id="9" name="Gerader Verbinder 8"/>
            <p:cNvCxnSpPr/>
            <p:nvPr/>
          </p:nvCxnSpPr>
          <p:spPr>
            <a:xfrm>
              <a:off x="10170991" y="2178000"/>
              <a:ext cx="0" cy="46800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>
              <a:off x="11048435" y="2178000"/>
              <a:ext cx="0" cy="46800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 flipH="1">
              <a:off x="11048435" y="6534364"/>
              <a:ext cx="756572" cy="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 25"/>
            <p:cNvSpPr/>
            <p:nvPr/>
          </p:nvSpPr>
          <p:spPr>
            <a:xfrm>
              <a:off x="10705672" y="4520629"/>
              <a:ext cx="256854" cy="256854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10485920" y="4083978"/>
              <a:ext cx="256854" cy="256854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10170991" y="2748216"/>
              <a:ext cx="353108" cy="256854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Gerade Verbindung mit Pfeil 34"/>
            <p:cNvCxnSpPr/>
            <p:nvPr/>
          </p:nvCxnSpPr>
          <p:spPr>
            <a:xfrm>
              <a:off x="6759723" y="6802452"/>
              <a:ext cx="50769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14</a:t>
            </a:fld>
            <a:endParaRPr lang="en-GB"/>
          </a:p>
        </p:txBody>
      </p:sp>
      <p:sp>
        <p:nvSpPr>
          <p:cNvPr id="21" name="Textfeld 20"/>
          <p:cNvSpPr txBox="1"/>
          <p:nvPr/>
        </p:nvSpPr>
        <p:spPr>
          <a:xfrm>
            <a:off x="3981286" y="4877074"/>
            <a:ext cx="332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Beam process (= event sequence)</a:t>
            </a:r>
            <a:endParaRPr lang="en-GB" dirty="0"/>
          </a:p>
        </p:txBody>
      </p:sp>
      <p:sp>
        <p:nvSpPr>
          <p:cNvPr id="41" name="Textfeld 40"/>
          <p:cNvSpPr txBox="1"/>
          <p:nvPr/>
        </p:nvSpPr>
        <p:spPr>
          <a:xfrm>
            <a:off x="3981283" y="5547375"/>
            <a:ext cx="3328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Beam process (= event sequence)</a:t>
            </a:r>
          </a:p>
          <a:p>
            <a:pPr algn="ctr"/>
            <a:r>
              <a:rPr lang="en-GB" dirty="0" smtClean="0"/>
              <a:t>associated to timing group</a:t>
            </a:r>
            <a:endParaRPr lang="en-GB" dirty="0"/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328831"/>
              </p:ext>
            </p:extLst>
          </p:nvPr>
        </p:nvGraphicFramePr>
        <p:xfrm>
          <a:off x="8310524" y="5571156"/>
          <a:ext cx="8001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CorelDRAW" r:id="rId5" imgW="799730" imgH="588645" progId="CorelDraw.Graphic.18">
                  <p:embed/>
                </p:oleObj>
              </mc:Choice>
              <mc:Fallback>
                <p:oleObj name="CorelDRAW" r:id="rId5" imgW="799730" imgH="58864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10524" y="5571156"/>
                        <a:ext cx="800100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523501"/>
              </p:ext>
            </p:extLst>
          </p:nvPr>
        </p:nvGraphicFramePr>
        <p:xfrm>
          <a:off x="8368467" y="4822159"/>
          <a:ext cx="6842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CorelDRAW" r:id="rId7" imgW="684549" imgH="480060" progId="CorelDraw.Graphic.18">
                  <p:embed/>
                </p:oleObj>
              </mc:Choice>
              <mc:Fallback>
                <p:oleObj name="CorelDRAW" r:id="rId7" imgW="684549" imgH="48006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68467" y="4822159"/>
                        <a:ext cx="684213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390852"/>
              </p:ext>
            </p:extLst>
          </p:nvPr>
        </p:nvGraphicFramePr>
        <p:xfrm>
          <a:off x="2190798" y="5571156"/>
          <a:ext cx="8001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CorelDRAW" r:id="rId9" imgW="799730" imgH="588645" progId="CorelDraw.Graphic.18">
                  <p:embed/>
                </p:oleObj>
              </mc:Choice>
              <mc:Fallback>
                <p:oleObj name="CorelDRAW" r:id="rId9" imgW="799730" imgH="588645" progId="CorelDraw.Graphic.18">
                  <p:embed/>
                  <p:pic>
                    <p:nvPicPr>
                      <p:cNvPr id="22" name="Objekt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0798" y="5571156"/>
                        <a:ext cx="800100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k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369594"/>
              </p:ext>
            </p:extLst>
          </p:nvPr>
        </p:nvGraphicFramePr>
        <p:xfrm>
          <a:off x="2248741" y="4822159"/>
          <a:ext cx="6842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CorelDRAW" r:id="rId10" imgW="684549" imgH="480060" progId="CorelDraw.Graphic.18">
                  <p:embed/>
                </p:oleObj>
              </mc:Choice>
              <mc:Fallback>
                <p:oleObj name="CorelDRAW" r:id="rId10" imgW="684549" imgH="480060" progId="CorelDraw.Graphic.18">
                  <p:embed/>
                  <p:pic>
                    <p:nvPicPr>
                      <p:cNvPr id="23" name="Objek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48741" y="4822159"/>
                        <a:ext cx="684213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" name="Gerade Verbindung mit Pfeil 43"/>
          <p:cNvCxnSpPr/>
          <p:nvPr/>
        </p:nvCxnSpPr>
        <p:spPr>
          <a:xfrm>
            <a:off x="8691372" y="4243542"/>
            <a:ext cx="0" cy="448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2624151" y="4243542"/>
            <a:ext cx="0" cy="448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37559" y="1290349"/>
            <a:ext cx="7678396" cy="5207000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 smtClean="0"/>
              <a:t>Supercycle</a:t>
            </a:r>
            <a:r>
              <a:rPr lang="en-GB" dirty="0" smtClean="0"/>
              <a:t> (pattern, schedule) as loop / periodic graph</a:t>
            </a:r>
          </a:p>
          <a:p>
            <a:pPr lvl="1"/>
            <a:r>
              <a:rPr lang="en-GB" dirty="0" smtClean="0"/>
              <a:t>Nodes contain beam processes</a:t>
            </a:r>
          </a:p>
          <a:p>
            <a:endParaRPr lang="en-GB" dirty="0" smtClean="0"/>
          </a:p>
          <a:p>
            <a:r>
              <a:rPr lang="en-GB" dirty="0" smtClean="0"/>
              <a:t>Required procedures:</a:t>
            </a:r>
          </a:p>
          <a:p>
            <a:pPr lvl="1"/>
            <a:r>
              <a:rPr lang="en-GB" b="1" dirty="0" err="1" smtClean="0"/>
              <a:t>Supercycle</a:t>
            </a:r>
            <a:r>
              <a:rPr lang="en-GB" dirty="0" smtClean="0"/>
              <a:t> exchange</a:t>
            </a:r>
          </a:p>
          <a:p>
            <a:pPr lvl="1"/>
            <a:r>
              <a:rPr lang="en-GB" b="1" dirty="0" smtClean="0"/>
              <a:t>Beam process </a:t>
            </a:r>
            <a:r>
              <a:rPr lang="en-GB" dirty="0" smtClean="0"/>
              <a:t>exchange (all BP of one BPC atomic)</a:t>
            </a:r>
          </a:p>
          <a:p>
            <a:pPr lvl="1"/>
            <a:r>
              <a:rPr lang="en-GB" dirty="0" smtClean="0"/>
              <a:t>SC / BP exchange independent, without interruption</a:t>
            </a:r>
          </a:p>
          <a:p>
            <a:pPr lvl="1"/>
            <a:r>
              <a:rPr lang="en-GB" dirty="0" smtClean="0"/>
              <a:t>Additionally real </a:t>
            </a:r>
            <a:r>
              <a:rPr lang="en-GB" dirty="0"/>
              <a:t>time, “instantaneous” adaptations of beam processes, e.g. PG </a:t>
            </a:r>
            <a:r>
              <a:rPr lang="en-GB" dirty="0" smtClean="0"/>
              <a:t>guard</a:t>
            </a:r>
          </a:p>
          <a:p>
            <a:endParaRPr lang="en-GB" dirty="0" smtClean="0"/>
          </a:p>
          <a:p>
            <a:r>
              <a:rPr lang="en-GB" dirty="0" smtClean="0"/>
              <a:t>Graphs </a:t>
            </a:r>
            <a:r>
              <a:rPr lang="en-GB" dirty="0"/>
              <a:t>may get large (50 nodes/s, &gt;100s)</a:t>
            </a:r>
          </a:p>
          <a:p>
            <a:pPr lvl="1"/>
            <a:r>
              <a:rPr lang="en-GB" dirty="0"/>
              <a:t>Nodes contain </a:t>
            </a:r>
            <a:r>
              <a:rPr lang="en-GB" dirty="0" smtClean="0"/>
              <a:t>redundant information</a:t>
            </a:r>
            <a:endParaRPr lang="en-GB" dirty="0"/>
          </a:p>
          <a:p>
            <a:pPr lvl="1"/>
            <a:r>
              <a:rPr lang="en-GB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Change of </a:t>
            </a:r>
            <a:r>
              <a:rPr lang="en-GB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one beam process applies to many copies</a:t>
            </a:r>
          </a:p>
          <a:p>
            <a:pPr lvl="1"/>
            <a:r>
              <a:rPr lang="en-GB" dirty="0" smtClean="0"/>
              <a:t>Change </a:t>
            </a:r>
            <a:r>
              <a:rPr lang="en-GB" dirty="0"/>
              <a:t>of large pattern graph </a:t>
            </a:r>
            <a:r>
              <a:rPr lang="en-GB" dirty="0" smtClean="0"/>
              <a:t>expensive, unnecessary</a:t>
            </a: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Separate beam processes (=event message data) from graph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324761" y="1623702"/>
            <a:ext cx="1222268" cy="45532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15</a:t>
            </a:fld>
            <a:endParaRPr lang="en-GB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Implementation: </a:t>
            </a:r>
            <a:r>
              <a:rPr lang="en-GB" dirty="0" err="1" smtClean="0"/>
              <a:t>Linac</a:t>
            </a:r>
            <a:r>
              <a:rPr lang="en-GB" dirty="0" smtClean="0"/>
              <a:t> </a:t>
            </a:r>
            <a:r>
              <a:rPr lang="en-GB" dirty="0" err="1" smtClean="0"/>
              <a:t>supercycle</a:t>
            </a:r>
            <a:endParaRPr lang="en-GB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985751"/>
              </p:ext>
            </p:extLst>
          </p:nvPr>
        </p:nvGraphicFramePr>
        <p:xfrm>
          <a:off x="9248775" y="1311714"/>
          <a:ext cx="1266825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CorelDRAW" r:id="rId3" imgW="1266240" imgH="5197693" progId="CorelDraw.Graphic.18">
                  <p:embed/>
                </p:oleObj>
              </mc:Choice>
              <mc:Fallback>
                <p:oleObj name="CorelDRAW" r:id="rId3" imgW="1266240" imgH="519769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48775" y="1311714"/>
                        <a:ext cx="1266825" cy="519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19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799919"/>
              </p:ext>
            </p:extLst>
          </p:nvPr>
        </p:nvGraphicFramePr>
        <p:xfrm>
          <a:off x="7074145" y="938213"/>
          <a:ext cx="13192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68" name="CorelDRAW" r:id="rId3" imgW="2154941" imgH="8848453" progId="CorelDraw.Graphic.18">
                  <p:embed/>
                </p:oleObj>
              </mc:Choice>
              <mc:Fallback>
                <p:oleObj name="CorelDRAW" r:id="rId3" imgW="2154941" imgH="8848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74145" y="938213"/>
                        <a:ext cx="13192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080587"/>
              </p:ext>
            </p:extLst>
          </p:nvPr>
        </p:nvGraphicFramePr>
        <p:xfrm>
          <a:off x="7074145" y="938212"/>
          <a:ext cx="45037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69" name="CorelDRAW" r:id="rId5" imgW="7355227" imgH="8848453" progId="CorelDraw.Graphic.18">
                  <p:embed/>
                </p:oleObj>
              </mc:Choice>
              <mc:Fallback>
                <p:oleObj name="CorelDRAW" r:id="rId5" imgW="7355227" imgH="8848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74145" y="938212"/>
                        <a:ext cx="4503737" cy="5418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Separating </a:t>
            </a:r>
            <a:r>
              <a:rPr lang="en-GB" dirty="0" err="1" smtClean="0"/>
              <a:t>supercycle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and beam processes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7127" y="1825625"/>
            <a:ext cx="6322910" cy="435133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Event message data (beam processes) stored separately</a:t>
            </a:r>
          </a:p>
          <a:p>
            <a:pPr lvl="1"/>
            <a:r>
              <a:rPr lang="en-GB" dirty="0" smtClean="0"/>
              <a:t>One node per beam process per timing group</a:t>
            </a:r>
          </a:p>
          <a:p>
            <a:r>
              <a:rPr lang="en-GB" dirty="0" smtClean="0"/>
              <a:t>Graph contains beam process indices only</a:t>
            </a:r>
          </a:p>
          <a:p>
            <a:pPr lvl="1"/>
            <a:r>
              <a:rPr lang="en-GB" dirty="0" smtClean="0"/>
              <a:t>Beam processes called from </a:t>
            </a:r>
            <a:r>
              <a:rPr lang="en-GB" dirty="0" err="1" smtClean="0"/>
              <a:t>supercycle</a:t>
            </a:r>
            <a:r>
              <a:rPr lang="en-GB" dirty="0" smtClean="0"/>
              <a:t>, need </a:t>
            </a:r>
            <a:r>
              <a:rPr lang="en-GB" dirty="0"/>
              <a:t>pointers</a:t>
            </a:r>
            <a:endParaRPr lang="en-GB" dirty="0" smtClean="0"/>
          </a:p>
          <a:p>
            <a:pPr lvl="1"/>
            <a:r>
              <a:rPr lang="en-GB" dirty="0" smtClean="0"/>
              <a:t>Event messages generated</a:t>
            </a:r>
          </a:p>
          <a:p>
            <a:pPr lvl="1"/>
            <a:r>
              <a:rPr lang="en-GB" dirty="0" err="1" smtClean="0"/>
              <a:t>Callback</a:t>
            </a:r>
            <a:r>
              <a:rPr lang="en-GB" dirty="0" smtClean="0"/>
              <a:t> to </a:t>
            </a:r>
            <a:r>
              <a:rPr lang="en-GB" dirty="0" err="1" smtClean="0"/>
              <a:t>supercycle</a:t>
            </a:r>
            <a:r>
              <a:rPr lang="en-GB" dirty="0" smtClean="0"/>
              <a:t> (not shown)</a:t>
            </a:r>
          </a:p>
          <a:p>
            <a:pPr lvl="1"/>
            <a:r>
              <a:rPr lang="en-GB" dirty="0" smtClean="0"/>
              <a:t>Reduced memory usage</a:t>
            </a:r>
          </a:p>
          <a:p>
            <a:r>
              <a:rPr lang="en-GB" dirty="0" smtClean="0"/>
              <a:t>Exchange of beam process</a:t>
            </a:r>
          </a:p>
          <a:p>
            <a:pPr lvl="1"/>
            <a:r>
              <a:rPr lang="en-GB" dirty="0" smtClean="0"/>
              <a:t>Generate nodes with new version of all beam processes belonging to one BPC</a:t>
            </a:r>
          </a:p>
          <a:p>
            <a:pPr lvl="1"/>
            <a:r>
              <a:rPr lang="en-GB" dirty="0" smtClean="0"/>
              <a:t>Change </a:t>
            </a:r>
            <a:r>
              <a:rPr lang="en-GB" b="1" dirty="0" smtClean="0"/>
              <a:t>all </a:t>
            </a:r>
            <a:r>
              <a:rPr lang="en-GB" dirty="0" smtClean="0"/>
              <a:t>pointers from </a:t>
            </a:r>
            <a:r>
              <a:rPr lang="en-GB" dirty="0" err="1" smtClean="0"/>
              <a:t>supercycle</a:t>
            </a:r>
            <a:r>
              <a:rPr lang="en-GB" dirty="0" smtClean="0"/>
              <a:t> to nodes</a:t>
            </a:r>
          </a:p>
          <a:p>
            <a:pPr lvl="1"/>
            <a:r>
              <a:rPr lang="en-GB" dirty="0" smtClean="0"/>
              <a:t>Atomic operation!</a:t>
            </a:r>
          </a:p>
          <a:p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dirty="0" smtClean="0"/>
              <a:t> Reduce number of pointers to be changed</a:t>
            </a:r>
          </a:p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dirty="0"/>
              <a:t> </a:t>
            </a:r>
            <a:r>
              <a:rPr lang="en-GB" dirty="0" smtClean="0"/>
              <a:t>Merge beam process nodes to chain nodes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16</a:t>
            </a:fld>
            <a:endParaRPr lang="en-GB" dirty="0"/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13855"/>
              </p:ext>
            </p:extLst>
          </p:nvPr>
        </p:nvGraphicFramePr>
        <p:xfrm>
          <a:off x="7074144" y="938212"/>
          <a:ext cx="45037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70" name="CorelDRAW" r:id="rId7" imgW="7355227" imgH="8848453" progId="CorelDraw.Graphic.18">
                  <p:embed/>
                </p:oleObj>
              </mc:Choice>
              <mc:Fallback>
                <p:oleObj name="CorelDRAW" r:id="rId7" imgW="7355227" imgH="8848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74144" y="938212"/>
                        <a:ext cx="45037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544468"/>
              </p:ext>
            </p:extLst>
          </p:nvPr>
        </p:nvGraphicFramePr>
        <p:xfrm>
          <a:off x="9086399" y="1468264"/>
          <a:ext cx="2500230" cy="1114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71" name="CorelDRAW" r:id="rId9" imgW="4067268" imgH="1813288" progId="CorelDraw.Graphic.18">
                  <p:embed/>
                </p:oleObj>
              </mc:Choice>
              <mc:Fallback>
                <p:oleObj name="CorelDRAW" r:id="rId9" imgW="4067268" imgH="181328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86399" y="1468264"/>
                        <a:ext cx="2500230" cy="1114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736307"/>
              </p:ext>
            </p:extLst>
          </p:nvPr>
        </p:nvGraphicFramePr>
        <p:xfrm>
          <a:off x="9086398" y="2206227"/>
          <a:ext cx="2491483" cy="360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72" name="CorelDRAW" r:id="rId11" imgW="2389920" imgH="345777" progId="CorelDraw.Graphic.18">
                  <p:embed/>
                </p:oleObj>
              </mc:Choice>
              <mc:Fallback>
                <p:oleObj name="CorelDRAW" r:id="rId11" imgW="2389920" imgH="34577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086398" y="2206227"/>
                        <a:ext cx="2491483" cy="360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341157"/>
              </p:ext>
            </p:extLst>
          </p:nvPr>
        </p:nvGraphicFramePr>
        <p:xfrm>
          <a:off x="7074143" y="938212"/>
          <a:ext cx="50593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73" name="CorelDRAW" r:id="rId13" imgW="8263603" imgH="8848453" progId="CorelDraw.Graphic.18">
                  <p:embed/>
                </p:oleObj>
              </mc:Choice>
              <mc:Fallback>
                <p:oleObj name="CorelDRAW" r:id="rId13" imgW="8263603" imgH="8848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74143" y="938212"/>
                        <a:ext cx="5059363" cy="5418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97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Merge </a:t>
            </a:r>
            <a:r>
              <a:rPr lang="en-GB" dirty="0"/>
              <a:t>beam </a:t>
            </a:r>
            <a:r>
              <a:rPr lang="en-GB" dirty="0" smtClean="0"/>
              <a:t>processes,</a:t>
            </a:r>
            <a:br>
              <a:rPr lang="en-GB" dirty="0" smtClean="0"/>
            </a:br>
            <a:r>
              <a:rPr lang="en-GB" dirty="0" smtClean="0"/>
              <a:t>insert abstraction layer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3287" y="1825625"/>
            <a:ext cx="6484682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Merge beam process nodes to one BPC node </a:t>
            </a:r>
          </a:p>
          <a:p>
            <a:pPr lvl="1"/>
            <a:r>
              <a:rPr lang="en-GB" dirty="0" smtClean="0"/>
              <a:t>Contains all timing messages, hence all information for one beam production chain</a:t>
            </a:r>
          </a:p>
          <a:p>
            <a:r>
              <a:rPr lang="en-GB" dirty="0" smtClean="0"/>
              <a:t>Hide BPC nodes by static wrappers</a:t>
            </a:r>
          </a:p>
          <a:p>
            <a:pPr lvl="1"/>
            <a:r>
              <a:rPr lang="en-GB" dirty="0" smtClean="0"/>
              <a:t>Contain only pointer to BPC node</a:t>
            </a:r>
          </a:p>
          <a:p>
            <a:pPr lvl="1"/>
            <a:r>
              <a:rPr lang="en-GB" dirty="0" smtClean="0"/>
              <a:t>Many pointers in </a:t>
            </a:r>
            <a:r>
              <a:rPr lang="en-GB" dirty="0" err="1" smtClean="0"/>
              <a:t>supercycle</a:t>
            </a:r>
            <a:r>
              <a:rPr lang="en-GB" dirty="0" smtClean="0"/>
              <a:t> direct to static wrapper</a:t>
            </a:r>
            <a:br>
              <a:rPr lang="en-GB" dirty="0" smtClean="0"/>
            </a:b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GB" dirty="0" smtClean="0"/>
              <a:t>pointers and </a:t>
            </a:r>
            <a:r>
              <a:rPr lang="en-GB" dirty="0" err="1" smtClean="0"/>
              <a:t>supercycle</a:t>
            </a:r>
            <a:r>
              <a:rPr lang="en-GB" dirty="0" smtClean="0"/>
              <a:t> not affected by BPC exchange</a:t>
            </a:r>
          </a:p>
          <a:p>
            <a:r>
              <a:rPr lang="en-GB" dirty="0" err="1" smtClean="0"/>
              <a:t>Supercycle</a:t>
            </a:r>
            <a:r>
              <a:rPr lang="en-GB" dirty="0" smtClean="0"/>
              <a:t> and wrappers contain only BPC index</a:t>
            </a:r>
          </a:p>
          <a:p>
            <a:endParaRPr lang="en-GB" dirty="0" smtClean="0"/>
          </a:p>
          <a:p>
            <a:r>
              <a:rPr lang="en-GB" dirty="0" smtClean="0"/>
              <a:t>Exchange of beam process</a:t>
            </a:r>
          </a:p>
          <a:p>
            <a:pPr lvl="1"/>
            <a:r>
              <a:rPr lang="en-GB" dirty="0" smtClean="0"/>
              <a:t>Generate </a:t>
            </a:r>
            <a:r>
              <a:rPr lang="en-GB" b="1" dirty="0" smtClean="0"/>
              <a:t>one</a:t>
            </a:r>
            <a:r>
              <a:rPr lang="en-GB" dirty="0" smtClean="0"/>
              <a:t> new node with new version of BPC timing messages</a:t>
            </a:r>
          </a:p>
          <a:p>
            <a:pPr lvl="1"/>
            <a:r>
              <a:rPr lang="en-GB" dirty="0" smtClean="0"/>
              <a:t>Change </a:t>
            </a:r>
            <a:r>
              <a:rPr lang="en-GB" b="1" dirty="0" smtClean="0"/>
              <a:t>one</a:t>
            </a:r>
            <a:r>
              <a:rPr lang="en-GB" dirty="0" smtClean="0"/>
              <a:t> pointer from wrapper to this node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17</a:t>
            </a:fld>
            <a:endParaRPr lang="en-GB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398219"/>
              </p:ext>
            </p:extLst>
          </p:nvPr>
        </p:nvGraphicFramePr>
        <p:xfrm>
          <a:off x="6918480" y="687787"/>
          <a:ext cx="50625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CorelDRAW" r:id="rId3" imgW="8649172" imgH="9256667" progId="CorelDraw.Graphic.18">
                  <p:embed/>
                </p:oleObj>
              </mc:Choice>
              <mc:Fallback>
                <p:oleObj name="CorelDRAW" r:id="rId3" imgW="8649172" imgH="925666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8480" y="687787"/>
                        <a:ext cx="50625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354601"/>
              </p:ext>
            </p:extLst>
          </p:nvPr>
        </p:nvGraphicFramePr>
        <p:xfrm>
          <a:off x="6918478" y="687781"/>
          <a:ext cx="50625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CorelDRAW" r:id="rId5" imgW="8649172" imgH="9256667" progId="CorelDraw.Graphic.18">
                  <p:embed/>
                </p:oleObj>
              </mc:Choice>
              <mc:Fallback>
                <p:oleObj name="CorelDRAW" r:id="rId5" imgW="8649172" imgH="925666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18478" y="687781"/>
                        <a:ext cx="5062537" cy="5418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085184"/>
              </p:ext>
            </p:extLst>
          </p:nvPr>
        </p:nvGraphicFramePr>
        <p:xfrm>
          <a:off x="6918480" y="687785"/>
          <a:ext cx="50625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CorelDRAW" r:id="rId7" imgW="8649172" imgH="9256667" progId="CorelDraw.Graphic.18">
                  <p:embed/>
                </p:oleObj>
              </mc:Choice>
              <mc:Fallback>
                <p:oleObj name="CorelDRAW" r:id="rId7" imgW="8649172" imgH="925666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18480" y="687785"/>
                        <a:ext cx="50625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644100"/>
              </p:ext>
            </p:extLst>
          </p:nvPr>
        </p:nvGraphicFramePr>
        <p:xfrm>
          <a:off x="6918479" y="687784"/>
          <a:ext cx="50625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CorelDRAW" r:id="rId9" imgW="8649172" imgH="9256667" progId="CorelDraw.Graphic.18">
                  <p:embed/>
                </p:oleObj>
              </mc:Choice>
              <mc:Fallback>
                <p:oleObj name="CorelDRAW" r:id="rId9" imgW="8649172" imgH="925666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18479" y="687784"/>
                        <a:ext cx="50625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623776"/>
              </p:ext>
            </p:extLst>
          </p:nvPr>
        </p:nvGraphicFramePr>
        <p:xfrm>
          <a:off x="6918478" y="687775"/>
          <a:ext cx="50625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CorelDRAW" r:id="rId11" imgW="8649172" imgH="9256667" progId="CorelDraw.Graphic.18">
                  <p:embed/>
                </p:oleObj>
              </mc:Choice>
              <mc:Fallback>
                <p:oleObj name="CorelDRAW" r:id="rId11" imgW="8649172" imgH="925666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18478" y="687775"/>
                        <a:ext cx="50625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640284"/>
              </p:ext>
            </p:extLst>
          </p:nvPr>
        </p:nvGraphicFramePr>
        <p:xfrm>
          <a:off x="6918478" y="687775"/>
          <a:ext cx="50625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CorelDRAW" r:id="rId13" imgW="8649172" imgH="9256667" progId="CorelDraw.Graphic.18">
                  <p:embed/>
                </p:oleObj>
              </mc:Choice>
              <mc:Fallback>
                <p:oleObj name="CorelDRAW" r:id="rId13" imgW="8649172" imgH="925666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18478" y="687775"/>
                        <a:ext cx="5062537" cy="5418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571925"/>
              </p:ext>
            </p:extLst>
          </p:nvPr>
        </p:nvGraphicFramePr>
        <p:xfrm>
          <a:off x="6918478" y="687769"/>
          <a:ext cx="50625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CorelDRAW" r:id="rId15" imgW="8649172" imgH="9256667" progId="CorelDraw.Graphic.18">
                  <p:embed/>
                </p:oleObj>
              </mc:Choice>
              <mc:Fallback>
                <p:oleObj name="CorelDRAW" r:id="rId15" imgW="8649172" imgH="925666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918478" y="687769"/>
                        <a:ext cx="50625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835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Supercycle</a:t>
            </a:r>
            <a:r>
              <a:rPr lang="en-GB" dirty="0" smtClean="0"/>
              <a:t> execution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13220" y="1825625"/>
            <a:ext cx="7113123" cy="4351338"/>
          </a:xfrm>
        </p:spPr>
        <p:txBody>
          <a:bodyPr/>
          <a:lstStyle/>
          <a:p>
            <a:r>
              <a:rPr lang="en-GB" dirty="0" smtClean="0"/>
              <a:t>Single </a:t>
            </a:r>
            <a:r>
              <a:rPr lang="en-GB" dirty="0" err="1" smtClean="0"/>
              <a:t>supercycle</a:t>
            </a:r>
            <a:endParaRPr lang="en-GB" dirty="0" smtClean="0"/>
          </a:p>
          <a:p>
            <a:r>
              <a:rPr lang="en-GB" dirty="0" smtClean="0"/>
              <a:t>Multithreaded, one worker thread per BPC</a:t>
            </a:r>
          </a:p>
          <a:p>
            <a:pPr lvl="1"/>
            <a:r>
              <a:rPr lang="en-GB" dirty="0" smtClean="0"/>
              <a:t>Branch to BPC node if index in cycle</a:t>
            </a:r>
          </a:p>
          <a:p>
            <a:pPr lvl="1"/>
            <a:r>
              <a:rPr lang="en-GB" dirty="0" smtClean="0"/>
              <a:t>Generate timing messages for BPC</a:t>
            </a:r>
          </a:p>
          <a:p>
            <a:pPr lvl="1"/>
            <a:r>
              <a:rPr lang="en-GB" dirty="0" err="1" smtClean="0"/>
              <a:t>Callback</a:t>
            </a:r>
            <a:endParaRPr lang="en-GB" dirty="0" smtClean="0"/>
          </a:p>
          <a:p>
            <a:pPr lvl="1"/>
            <a:r>
              <a:rPr lang="en-GB" dirty="0" smtClean="0"/>
              <a:t>Go to next </a:t>
            </a:r>
            <a:r>
              <a:rPr lang="en-GB" dirty="0" err="1" smtClean="0"/>
              <a:t>supercycle</a:t>
            </a:r>
            <a:r>
              <a:rPr lang="en-GB" dirty="0" smtClean="0"/>
              <a:t> node</a:t>
            </a:r>
          </a:p>
          <a:p>
            <a:r>
              <a:rPr lang="en-GB" dirty="0" smtClean="0"/>
              <a:t>Synchronization mechanism available</a:t>
            </a:r>
          </a:p>
          <a:p>
            <a:r>
              <a:rPr lang="en-GB" dirty="0" smtClean="0"/>
              <a:t>Arbitration mechanism available</a:t>
            </a:r>
          </a:p>
          <a:p>
            <a:pPr lvl="1"/>
            <a:r>
              <a:rPr lang="en-GB" dirty="0" smtClean="0"/>
              <a:t>thread with nearest event gets executed next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18</a:t>
            </a:fld>
            <a:endParaRPr lang="en-GB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465610"/>
              </p:ext>
            </p:extLst>
          </p:nvPr>
        </p:nvGraphicFramePr>
        <p:xfrm>
          <a:off x="7943850" y="607582"/>
          <a:ext cx="3409950" cy="568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2" name="CorelDRAW" r:id="rId3" imgW="5103360" imgH="8523360" progId="CorelDraw.Graphic.18">
                  <p:embed/>
                </p:oleObj>
              </mc:Choice>
              <mc:Fallback>
                <p:oleObj name="CorelDRAW" r:id="rId3" imgW="5103360" imgH="852336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3850" y="607582"/>
                        <a:ext cx="3409950" cy="568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90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Standard operation features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372" y="1281004"/>
            <a:ext cx="9049732" cy="502709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Changing beam pulse length</a:t>
            </a:r>
          </a:p>
          <a:p>
            <a:pPr lvl="1"/>
            <a:r>
              <a:rPr lang="en-GB" dirty="0" smtClean="0"/>
              <a:t>Aim: Change length of source or beam pulse, source advance, …</a:t>
            </a:r>
          </a:p>
          <a:p>
            <a:pPr lvl="1"/>
            <a:r>
              <a:rPr lang="en-GB" dirty="0" smtClean="0"/>
              <a:t>Occurrence: Frequently, should be quick</a:t>
            </a:r>
          </a:p>
          <a:p>
            <a:pPr lvl="2"/>
            <a:r>
              <a:rPr lang="en-GB" dirty="0" smtClean="0"/>
              <a:t>Can be done without interference of pattern or other beam processes</a:t>
            </a:r>
          </a:p>
          <a:p>
            <a:pPr lvl="2"/>
            <a:r>
              <a:rPr lang="en-GB" dirty="0" smtClean="0"/>
              <a:t>Generate new version of corresponding node</a:t>
            </a:r>
          </a:p>
          <a:p>
            <a:pPr lvl="2"/>
            <a:r>
              <a:rPr lang="en-GB" dirty="0" smtClean="0"/>
              <a:t>Load new version into </a:t>
            </a:r>
            <a:r>
              <a:rPr lang="en-GB" dirty="0" err="1" smtClean="0"/>
              <a:t>datamaster</a:t>
            </a:r>
            <a:endParaRPr lang="en-GB" dirty="0" smtClean="0"/>
          </a:p>
          <a:p>
            <a:pPr lvl="2"/>
            <a:r>
              <a:rPr lang="en-GB" dirty="0" smtClean="0"/>
              <a:t>Change pointer to new version</a:t>
            </a:r>
          </a:p>
          <a:p>
            <a:pPr lvl="2"/>
            <a:r>
              <a:rPr lang="en-GB" dirty="0" smtClean="0"/>
              <a:t>Delete old versions (optional)</a:t>
            </a:r>
          </a:p>
          <a:p>
            <a:r>
              <a:rPr lang="en-GB" dirty="0" smtClean="0"/>
              <a:t>Changing </a:t>
            </a:r>
            <a:r>
              <a:rPr lang="en-GB" dirty="0" err="1" smtClean="0"/>
              <a:t>supercycle</a:t>
            </a:r>
            <a:endParaRPr lang="en-GB" dirty="0" smtClean="0"/>
          </a:p>
          <a:p>
            <a:pPr lvl="1"/>
            <a:r>
              <a:rPr lang="en-GB" dirty="0" smtClean="0"/>
              <a:t>Aim: Introduce new beam, change execution rate of beam or source, …</a:t>
            </a:r>
          </a:p>
          <a:p>
            <a:pPr lvl="1"/>
            <a:r>
              <a:rPr lang="en-GB" dirty="0" smtClean="0"/>
              <a:t>Occurrence: Seldom, may take some time, may not interrupt operation, has side effects on accelerator (magnet hysteresis, </a:t>
            </a:r>
            <a:r>
              <a:rPr lang="en-GB" dirty="0" err="1" smtClean="0"/>
              <a:t>rf</a:t>
            </a:r>
            <a:r>
              <a:rPr lang="en-GB" dirty="0" smtClean="0"/>
              <a:t>)</a:t>
            </a:r>
          </a:p>
          <a:p>
            <a:pPr lvl="2"/>
            <a:r>
              <a:rPr lang="en-GB" dirty="0" smtClean="0"/>
              <a:t>Generate new </a:t>
            </a:r>
            <a:r>
              <a:rPr lang="en-GB" dirty="0" err="1" smtClean="0"/>
              <a:t>supercycle</a:t>
            </a:r>
            <a:endParaRPr lang="en-GB" dirty="0"/>
          </a:p>
          <a:p>
            <a:pPr lvl="2"/>
            <a:r>
              <a:rPr lang="en-GB" dirty="0" smtClean="0"/>
              <a:t>Load new </a:t>
            </a:r>
            <a:r>
              <a:rPr lang="en-GB" dirty="0" err="1"/>
              <a:t>supercycle</a:t>
            </a:r>
            <a:r>
              <a:rPr lang="en-GB" dirty="0"/>
              <a:t> </a:t>
            </a:r>
            <a:r>
              <a:rPr lang="en-GB" dirty="0" smtClean="0"/>
              <a:t>into </a:t>
            </a:r>
            <a:r>
              <a:rPr lang="en-GB" dirty="0" err="1" smtClean="0"/>
              <a:t>datamaster</a:t>
            </a:r>
            <a:endParaRPr lang="en-GB" dirty="0" smtClean="0"/>
          </a:p>
          <a:p>
            <a:pPr lvl="2"/>
            <a:r>
              <a:rPr lang="en-GB" dirty="0" smtClean="0"/>
              <a:t>At </a:t>
            </a:r>
            <a:r>
              <a:rPr lang="en-GB" b="1" dirty="0" smtClean="0"/>
              <a:t>exit point </a:t>
            </a:r>
            <a:r>
              <a:rPr lang="en-GB" dirty="0" smtClean="0"/>
              <a:t>of old </a:t>
            </a:r>
            <a:r>
              <a:rPr lang="en-GB" dirty="0" err="1" smtClean="0"/>
              <a:t>supercycle</a:t>
            </a:r>
            <a:r>
              <a:rPr lang="en-GB" dirty="0" smtClean="0"/>
              <a:t>, switch to corresponding </a:t>
            </a:r>
            <a:r>
              <a:rPr lang="en-GB" b="1" dirty="0" smtClean="0"/>
              <a:t>entry point </a:t>
            </a:r>
            <a:r>
              <a:rPr lang="en-GB" dirty="0" smtClean="0"/>
              <a:t>in new</a:t>
            </a:r>
          </a:p>
          <a:p>
            <a:pPr lvl="2"/>
            <a:r>
              <a:rPr lang="en-GB" dirty="0" smtClean="0"/>
              <a:t>Delete old </a:t>
            </a:r>
            <a:r>
              <a:rPr lang="en-GB" dirty="0" err="1" smtClean="0"/>
              <a:t>supercycle</a:t>
            </a:r>
            <a:r>
              <a:rPr lang="en-GB" dirty="0" smtClean="0"/>
              <a:t> (optional)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1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Q:\Eigene Ordner Peter\Poststripper (Alvarez)\UNILAC Sch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00" y="1047347"/>
            <a:ext cx="903922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6900" y="240017"/>
            <a:ext cx="8930942" cy="807330"/>
          </a:xfrm>
        </p:spPr>
        <p:txBody>
          <a:bodyPr>
            <a:normAutofit/>
          </a:bodyPr>
          <a:lstStyle/>
          <a:p>
            <a:r>
              <a:rPr lang="de-DE" dirty="0" smtClean="0"/>
              <a:t>UNILAC multiplex </a:t>
            </a:r>
            <a:r>
              <a:rPr lang="de-DE" dirty="0" err="1" smtClean="0"/>
              <a:t>operation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2022764" y="2905638"/>
            <a:ext cx="8211126" cy="540327"/>
            <a:chOff x="498764" y="5652655"/>
            <a:chExt cx="8211126" cy="540327"/>
          </a:xfrm>
        </p:grpSpPr>
        <p:cxnSp>
          <p:nvCxnSpPr>
            <p:cNvPr id="9" name="Gerade Verbindung 8"/>
            <p:cNvCxnSpPr/>
            <p:nvPr/>
          </p:nvCxnSpPr>
          <p:spPr>
            <a:xfrm flipV="1">
              <a:off x="498764" y="5652655"/>
              <a:ext cx="0" cy="32063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498764" y="5652655"/>
              <a:ext cx="637704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6875813" y="5652655"/>
              <a:ext cx="362197" cy="32063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7238010" y="5973288"/>
              <a:ext cx="93221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8170223" y="5973288"/>
              <a:ext cx="539667" cy="219694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pieren 99"/>
          <p:cNvGrpSpPr/>
          <p:nvPr/>
        </p:nvGrpSpPr>
        <p:grpSpPr>
          <a:xfrm>
            <a:off x="8420074" y="2271383"/>
            <a:ext cx="1440404" cy="626341"/>
            <a:chOff x="6896074" y="5018400"/>
            <a:chExt cx="1440404" cy="626341"/>
          </a:xfrm>
        </p:grpSpPr>
        <p:cxnSp>
          <p:nvCxnSpPr>
            <p:cNvPr id="88" name="Gerade Verbindung 87"/>
            <p:cNvCxnSpPr/>
            <p:nvPr/>
          </p:nvCxnSpPr>
          <p:spPr>
            <a:xfrm flipV="1">
              <a:off x="6896074" y="5484425"/>
              <a:ext cx="208800" cy="160316"/>
            </a:xfrm>
            <a:prstGeom prst="line">
              <a:avLst/>
            </a:prstGeom>
            <a:ln w="57150">
              <a:solidFill>
                <a:srgbClr val="0000C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/>
          </p:nvCxnSpPr>
          <p:spPr>
            <a:xfrm flipV="1">
              <a:off x="7104874" y="5018400"/>
              <a:ext cx="395877" cy="466023"/>
            </a:xfrm>
            <a:prstGeom prst="line">
              <a:avLst/>
            </a:prstGeom>
            <a:ln w="57150">
              <a:solidFill>
                <a:srgbClr val="0000C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/>
            <p:cNvCxnSpPr/>
            <p:nvPr/>
          </p:nvCxnSpPr>
          <p:spPr>
            <a:xfrm>
              <a:off x="7500751" y="5018400"/>
              <a:ext cx="835727" cy="0"/>
            </a:xfrm>
            <a:prstGeom prst="line">
              <a:avLst/>
            </a:prstGeom>
            <a:ln w="57150">
              <a:solidFill>
                <a:srgbClr val="0000C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Gerade Verbindung 19"/>
          <p:cNvCxnSpPr/>
          <p:nvPr/>
        </p:nvCxnSpPr>
        <p:spPr>
          <a:xfrm>
            <a:off x="8399814" y="2905637"/>
            <a:ext cx="1638795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uppieren 78"/>
          <p:cNvGrpSpPr/>
          <p:nvPr/>
        </p:nvGrpSpPr>
        <p:grpSpPr>
          <a:xfrm>
            <a:off x="4112822" y="1047347"/>
            <a:ext cx="5747657" cy="1858291"/>
            <a:chOff x="2588821" y="3794364"/>
            <a:chExt cx="5747657" cy="1858291"/>
          </a:xfrm>
        </p:grpSpPr>
        <p:cxnSp>
          <p:nvCxnSpPr>
            <p:cNvPr id="61" name="Gerade Verbindung 60"/>
            <p:cNvCxnSpPr/>
            <p:nvPr/>
          </p:nvCxnSpPr>
          <p:spPr>
            <a:xfrm>
              <a:off x="3461657" y="5112327"/>
              <a:ext cx="106878" cy="142504"/>
            </a:xfrm>
            <a:prstGeom prst="line">
              <a:avLst/>
            </a:prstGeom>
            <a:ln w="57150">
              <a:solidFill>
                <a:srgbClr val="0000C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/>
          </p:nvCxnSpPr>
          <p:spPr>
            <a:xfrm flipH="1">
              <a:off x="2689761" y="5254831"/>
              <a:ext cx="878774" cy="0"/>
            </a:xfrm>
            <a:prstGeom prst="line">
              <a:avLst/>
            </a:prstGeom>
            <a:ln w="57150">
              <a:solidFill>
                <a:srgbClr val="0000C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 flipH="1">
              <a:off x="2588821" y="5254831"/>
              <a:ext cx="100940" cy="77191"/>
            </a:xfrm>
            <a:prstGeom prst="line">
              <a:avLst/>
            </a:prstGeom>
            <a:ln w="57150">
              <a:solidFill>
                <a:srgbClr val="0000C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>
              <a:off x="2588821" y="5332022"/>
              <a:ext cx="0" cy="240475"/>
            </a:xfrm>
            <a:prstGeom prst="line">
              <a:avLst/>
            </a:prstGeom>
            <a:ln w="57150">
              <a:solidFill>
                <a:srgbClr val="0000C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>
              <a:off x="2588821" y="5572497"/>
              <a:ext cx="100940" cy="80158"/>
            </a:xfrm>
            <a:prstGeom prst="line">
              <a:avLst/>
            </a:prstGeom>
            <a:ln w="57150">
              <a:solidFill>
                <a:srgbClr val="0000C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/>
          </p:nvCxnSpPr>
          <p:spPr>
            <a:xfrm>
              <a:off x="2689761" y="5652655"/>
              <a:ext cx="3841668" cy="0"/>
            </a:xfrm>
            <a:prstGeom prst="line">
              <a:avLst/>
            </a:prstGeom>
            <a:ln w="57150">
              <a:solidFill>
                <a:srgbClr val="0000C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/>
          </p:nvCxnSpPr>
          <p:spPr>
            <a:xfrm flipV="1">
              <a:off x="6531429" y="5492340"/>
              <a:ext cx="353290" cy="160315"/>
            </a:xfrm>
            <a:prstGeom prst="line">
              <a:avLst/>
            </a:prstGeom>
            <a:ln w="57150">
              <a:solidFill>
                <a:srgbClr val="0000C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 flipV="1">
              <a:off x="6884719" y="4292930"/>
              <a:ext cx="1232065" cy="1199408"/>
            </a:xfrm>
            <a:prstGeom prst="line">
              <a:avLst/>
            </a:prstGeom>
            <a:ln w="57150">
              <a:solidFill>
                <a:srgbClr val="0000C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/>
          </p:nvCxnSpPr>
          <p:spPr>
            <a:xfrm flipV="1">
              <a:off x="8116784" y="3794364"/>
              <a:ext cx="219694" cy="498566"/>
            </a:xfrm>
            <a:prstGeom prst="line">
              <a:avLst/>
            </a:prstGeom>
            <a:ln w="57150">
              <a:solidFill>
                <a:srgbClr val="0000C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pieren 85"/>
          <p:cNvGrpSpPr/>
          <p:nvPr/>
        </p:nvGrpSpPr>
        <p:grpSpPr>
          <a:xfrm>
            <a:off x="7910400" y="2145617"/>
            <a:ext cx="321674" cy="760020"/>
            <a:chOff x="6386400" y="4892635"/>
            <a:chExt cx="321674" cy="760020"/>
          </a:xfrm>
        </p:grpSpPr>
        <p:cxnSp>
          <p:nvCxnSpPr>
            <p:cNvPr id="81" name="Gerade Verbindung 80"/>
            <p:cNvCxnSpPr/>
            <p:nvPr/>
          </p:nvCxnSpPr>
          <p:spPr>
            <a:xfrm flipV="1">
              <a:off x="6386400" y="5492340"/>
              <a:ext cx="208800" cy="160315"/>
            </a:xfrm>
            <a:prstGeom prst="line">
              <a:avLst/>
            </a:prstGeom>
            <a:ln w="57150">
              <a:solidFill>
                <a:srgbClr val="0000C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/>
          </p:nvCxnSpPr>
          <p:spPr>
            <a:xfrm flipV="1">
              <a:off x="6595200" y="5332022"/>
              <a:ext cx="104342" cy="160316"/>
            </a:xfrm>
            <a:prstGeom prst="line">
              <a:avLst/>
            </a:prstGeom>
            <a:ln w="57150">
              <a:solidFill>
                <a:srgbClr val="0000C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/>
          </p:nvCxnSpPr>
          <p:spPr>
            <a:xfrm flipV="1">
              <a:off x="6708074" y="4892635"/>
              <a:ext cx="0" cy="439387"/>
            </a:xfrm>
            <a:prstGeom prst="line">
              <a:avLst/>
            </a:prstGeom>
            <a:ln w="57150">
              <a:solidFill>
                <a:srgbClr val="0000C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ieren 58"/>
          <p:cNvGrpSpPr/>
          <p:nvPr/>
        </p:nvGrpSpPr>
        <p:grpSpPr>
          <a:xfrm>
            <a:off x="2022764" y="1047347"/>
            <a:ext cx="7837714" cy="1858291"/>
            <a:chOff x="498764" y="3794364"/>
            <a:chExt cx="7837714" cy="1858291"/>
          </a:xfrm>
        </p:grpSpPr>
        <p:cxnSp>
          <p:nvCxnSpPr>
            <p:cNvPr id="22" name="Gerade Verbindung 21"/>
            <p:cNvCxnSpPr/>
            <p:nvPr/>
          </p:nvCxnSpPr>
          <p:spPr>
            <a:xfrm>
              <a:off x="498764" y="5332022"/>
              <a:ext cx="0" cy="320633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498764" y="5652655"/>
              <a:ext cx="6032665" cy="0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flipV="1">
              <a:off x="6531429" y="5492339"/>
              <a:ext cx="353290" cy="160316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 flipV="1">
              <a:off x="6884719" y="4292930"/>
              <a:ext cx="1232065" cy="1199410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 flipH="1">
              <a:off x="8116784" y="3794364"/>
              <a:ext cx="219694" cy="498566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2" descr="Q:\Eigene Ordner Peter\Poststripper (Alvarez)\UNILAC Sch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00" y="3911600"/>
            <a:ext cx="903922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2022764" y="3925838"/>
            <a:ext cx="7837714" cy="2164686"/>
            <a:chOff x="2022764" y="3925838"/>
            <a:chExt cx="7837714" cy="2164686"/>
          </a:xfrm>
        </p:grpSpPr>
        <p:cxnSp>
          <p:nvCxnSpPr>
            <p:cNvPr id="41" name="Gerade Verbindung 8"/>
            <p:cNvCxnSpPr/>
            <p:nvPr/>
          </p:nvCxnSpPr>
          <p:spPr>
            <a:xfrm flipV="1">
              <a:off x="2022764" y="5769891"/>
              <a:ext cx="0" cy="320633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0"/>
            <p:cNvCxnSpPr/>
            <p:nvPr/>
          </p:nvCxnSpPr>
          <p:spPr>
            <a:xfrm>
              <a:off x="4985658" y="5229563"/>
              <a:ext cx="106878" cy="142504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62"/>
            <p:cNvCxnSpPr/>
            <p:nvPr/>
          </p:nvCxnSpPr>
          <p:spPr>
            <a:xfrm flipH="1">
              <a:off x="4213762" y="5372067"/>
              <a:ext cx="878774" cy="0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64"/>
            <p:cNvCxnSpPr/>
            <p:nvPr/>
          </p:nvCxnSpPr>
          <p:spPr>
            <a:xfrm flipH="1">
              <a:off x="4112822" y="5372067"/>
              <a:ext cx="100940" cy="77191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6"/>
            <p:cNvCxnSpPr/>
            <p:nvPr/>
          </p:nvCxnSpPr>
          <p:spPr>
            <a:xfrm>
              <a:off x="4112822" y="5449258"/>
              <a:ext cx="0" cy="240475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68"/>
            <p:cNvCxnSpPr/>
            <p:nvPr/>
          </p:nvCxnSpPr>
          <p:spPr>
            <a:xfrm>
              <a:off x="4112822" y="5689733"/>
              <a:ext cx="100940" cy="80158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0"/>
            <p:cNvCxnSpPr/>
            <p:nvPr/>
          </p:nvCxnSpPr>
          <p:spPr>
            <a:xfrm>
              <a:off x="4213762" y="5769891"/>
              <a:ext cx="3841668" cy="0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uppieren 63"/>
            <p:cNvGrpSpPr/>
            <p:nvPr/>
          </p:nvGrpSpPr>
          <p:grpSpPr>
            <a:xfrm>
              <a:off x="7910400" y="5009870"/>
              <a:ext cx="321674" cy="760020"/>
              <a:chOff x="6386400" y="4892635"/>
              <a:chExt cx="321674" cy="760020"/>
            </a:xfrm>
          </p:grpSpPr>
          <p:cxnSp>
            <p:nvCxnSpPr>
              <p:cNvPr id="66" name="Gerade Verbindung 80"/>
              <p:cNvCxnSpPr/>
              <p:nvPr/>
            </p:nvCxnSpPr>
            <p:spPr>
              <a:xfrm flipV="1">
                <a:off x="6386400" y="5492340"/>
                <a:ext cx="208800" cy="160315"/>
              </a:xfrm>
              <a:prstGeom prst="line">
                <a:avLst/>
              </a:prstGeom>
              <a:ln w="57150">
                <a:solidFill>
                  <a:srgbClr val="0000C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82"/>
              <p:cNvCxnSpPr/>
              <p:nvPr/>
            </p:nvCxnSpPr>
            <p:spPr>
              <a:xfrm flipV="1">
                <a:off x="6595200" y="5332022"/>
                <a:ext cx="104342" cy="160316"/>
              </a:xfrm>
              <a:prstGeom prst="line">
                <a:avLst/>
              </a:prstGeom>
              <a:ln w="57150">
                <a:solidFill>
                  <a:srgbClr val="0000C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84"/>
              <p:cNvCxnSpPr/>
              <p:nvPr/>
            </p:nvCxnSpPr>
            <p:spPr>
              <a:xfrm flipV="1">
                <a:off x="6708074" y="4892635"/>
                <a:ext cx="0" cy="439387"/>
              </a:xfrm>
              <a:prstGeom prst="line">
                <a:avLst/>
              </a:prstGeom>
              <a:ln w="57150">
                <a:solidFill>
                  <a:srgbClr val="0000C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Gerade Verbindung 21"/>
            <p:cNvCxnSpPr/>
            <p:nvPr/>
          </p:nvCxnSpPr>
          <p:spPr>
            <a:xfrm>
              <a:off x="2022764" y="5449258"/>
              <a:ext cx="0" cy="320633"/>
            </a:xfrm>
            <a:prstGeom prst="line">
              <a:avLst/>
            </a:prstGeom>
            <a:ln w="57150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22"/>
            <p:cNvCxnSpPr/>
            <p:nvPr/>
          </p:nvCxnSpPr>
          <p:spPr>
            <a:xfrm>
              <a:off x="2022764" y="5769891"/>
              <a:ext cx="2090058" cy="0"/>
            </a:xfrm>
            <a:prstGeom prst="line">
              <a:avLst/>
            </a:prstGeom>
            <a:ln w="57150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uppieren 83"/>
            <p:cNvGrpSpPr/>
            <p:nvPr/>
          </p:nvGrpSpPr>
          <p:grpSpPr>
            <a:xfrm>
              <a:off x="8055429" y="3925838"/>
              <a:ext cx="1805049" cy="1858291"/>
              <a:chOff x="8055429" y="1047347"/>
              <a:chExt cx="1805049" cy="1858291"/>
            </a:xfrm>
          </p:grpSpPr>
          <p:cxnSp>
            <p:nvCxnSpPr>
              <p:cNvPr id="87" name="Gerade Verbindung 23"/>
              <p:cNvCxnSpPr/>
              <p:nvPr/>
            </p:nvCxnSpPr>
            <p:spPr>
              <a:xfrm flipV="1">
                <a:off x="8055429" y="2745322"/>
                <a:ext cx="353290" cy="160316"/>
              </a:xfrm>
              <a:prstGeom prst="line">
                <a:avLst/>
              </a:prstGeom>
              <a:ln w="57150">
                <a:solidFill>
                  <a:srgbClr val="7030A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24"/>
              <p:cNvCxnSpPr/>
              <p:nvPr/>
            </p:nvCxnSpPr>
            <p:spPr>
              <a:xfrm flipV="1">
                <a:off x="8408719" y="1545913"/>
                <a:ext cx="1232065" cy="1199410"/>
              </a:xfrm>
              <a:prstGeom prst="line">
                <a:avLst/>
              </a:prstGeom>
              <a:ln w="57150">
                <a:solidFill>
                  <a:srgbClr val="7030A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25"/>
              <p:cNvCxnSpPr/>
              <p:nvPr/>
            </p:nvCxnSpPr>
            <p:spPr>
              <a:xfrm flipH="1">
                <a:off x="9640784" y="1047347"/>
                <a:ext cx="219694" cy="498566"/>
              </a:xfrm>
              <a:prstGeom prst="line">
                <a:avLst/>
              </a:prstGeom>
              <a:ln w="57150">
                <a:solidFill>
                  <a:srgbClr val="7030A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feld 9"/>
          <p:cNvSpPr txBox="1"/>
          <p:nvPr/>
        </p:nvSpPr>
        <p:spPr>
          <a:xfrm>
            <a:off x="513697" y="1296630"/>
            <a:ext cx="291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Parallel setup, time multiplex</a:t>
            </a:r>
            <a:endParaRPr lang="en-GB" u="sng" dirty="0"/>
          </a:p>
        </p:txBody>
      </p:sp>
      <p:sp>
        <p:nvSpPr>
          <p:cNvPr id="93" name="Textfeld 92"/>
          <p:cNvSpPr txBox="1"/>
          <p:nvPr/>
        </p:nvSpPr>
        <p:spPr>
          <a:xfrm>
            <a:off x="513697" y="4070379"/>
            <a:ext cx="51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Parallel operation per pulse / cycle, space multiplex</a:t>
            </a:r>
            <a:endParaRPr lang="en-GB" u="sng" dirty="0"/>
          </a:p>
        </p:txBody>
      </p:sp>
      <p:grpSp>
        <p:nvGrpSpPr>
          <p:cNvPr id="94" name="Gruppieren 93"/>
          <p:cNvGrpSpPr/>
          <p:nvPr/>
        </p:nvGrpSpPr>
        <p:grpSpPr>
          <a:xfrm>
            <a:off x="2022764" y="5229562"/>
            <a:ext cx="8211126" cy="1080655"/>
            <a:chOff x="1843302" y="3839459"/>
            <a:chExt cx="8211126" cy="1080655"/>
          </a:xfrm>
        </p:grpSpPr>
        <p:grpSp>
          <p:nvGrpSpPr>
            <p:cNvPr id="95" name="Gruppieren 94"/>
            <p:cNvGrpSpPr/>
            <p:nvPr/>
          </p:nvGrpSpPr>
          <p:grpSpPr>
            <a:xfrm>
              <a:off x="1843302" y="4379787"/>
              <a:ext cx="8211126" cy="540327"/>
              <a:chOff x="498764" y="5652655"/>
              <a:chExt cx="8211126" cy="540327"/>
            </a:xfrm>
          </p:grpSpPr>
          <p:cxnSp>
            <p:nvCxnSpPr>
              <p:cNvPr id="103" name="Gerade Verbindung 8"/>
              <p:cNvCxnSpPr/>
              <p:nvPr/>
            </p:nvCxnSpPr>
            <p:spPr>
              <a:xfrm flipV="1">
                <a:off x="498764" y="5652655"/>
                <a:ext cx="0" cy="320633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10"/>
              <p:cNvCxnSpPr/>
              <p:nvPr/>
            </p:nvCxnSpPr>
            <p:spPr>
              <a:xfrm>
                <a:off x="498764" y="5652655"/>
                <a:ext cx="637704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 Verbindung 12"/>
              <p:cNvCxnSpPr/>
              <p:nvPr/>
            </p:nvCxnSpPr>
            <p:spPr>
              <a:xfrm>
                <a:off x="6875813" y="5652655"/>
                <a:ext cx="362197" cy="320633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14"/>
              <p:cNvCxnSpPr/>
              <p:nvPr/>
            </p:nvCxnSpPr>
            <p:spPr>
              <a:xfrm>
                <a:off x="7238010" y="5973288"/>
                <a:ext cx="932213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 Verbindung 16"/>
              <p:cNvCxnSpPr/>
              <p:nvPr/>
            </p:nvCxnSpPr>
            <p:spPr>
              <a:xfrm>
                <a:off x="8170223" y="5973288"/>
                <a:ext cx="539667" cy="219694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Gerade Verbindung 60"/>
            <p:cNvCxnSpPr/>
            <p:nvPr/>
          </p:nvCxnSpPr>
          <p:spPr>
            <a:xfrm>
              <a:off x="4806196" y="3839459"/>
              <a:ext cx="106878" cy="142504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62"/>
            <p:cNvCxnSpPr/>
            <p:nvPr/>
          </p:nvCxnSpPr>
          <p:spPr>
            <a:xfrm flipH="1">
              <a:off x="4034300" y="3981963"/>
              <a:ext cx="878774" cy="0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64"/>
            <p:cNvCxnSpPr/>
            <p:nvPr/>
          </p:nvCxnSpPr>
          <p:spPr>
            <a:xfrm flipH="1">
              <a:off x="3933360" y="3981963"/>
              <a:ext cx="100940" cy="77191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66"/>
            <p:cNvCxnSpPr/>
            <p:nvPr/>
          </p:nvCxnSpPr>
          <p:spPr>
            <a:xfrm>
              <a:off x="3933360" y="4059154"/>
              <a:ext cx="0" cy="240475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68"/>
            <p:cNvCxnSpPr/>
            <p:nvPr/>
          </p:nvCxnSpPr>
          <p:spPr>
            <a:xfrm>
              <a:off x="3933360" y="4299629"/>
              <a:ext cx="100940" cy="80158"/>
            </a:xfrm>
            <a:prstGeom prst="line">
              <a:avLst/>
            </a:prstGeom>
            <a:ln w="57150">
              <a:solidFill>
                <a:srgbClr val="0000C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73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Real time reaction: PG guard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319" y="1276789"/>
            <a:ext cx="10776760" cy="539747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Profile grid guard needs two adaptations</a:t>
            </a:r>
          </a:p>
          <a:p>
            <a:pPr lvl="1"/>
            <a:r>
              <a:rPr lang="en-GB" dirty="0" smtClean="0"/>
              <a:t>Reduction of pulse length</a:t>
            </a:r>
          </a:p>
          <a:p>
            <a:pPr lvl="2"/>
            <a:r>
              <a:rPr lang="en-GB" dirty="0" smtClean="0"/>
              <a:t>= adaptation of beam process</a:t>
            </a:r>
          </a:p>
          <a:p>
            <a:pPr lvl="2"/>
            <a:r>
              <a:rPr lang="en-GB" dirty="0" smtClean="0"/>
              <a:t>Variant 1: Always generate second version of beam process with reduced pulse length, switch pointer; needs second wrapper</a:t>
            </a:r>
          </a:p>
          <a:p>
            <a:pPr lvl="2"/>
            <a:r>
              <a:rPr lang="en-GB" dirty="0"/>
              <a:t>Variant </a:t>
            </a:r>
            <a:r>
              <a:rPr lang="en-GB" dirty="0" smtClean="0"/>
              <a:t>2: Include alternative, conditional timing messages for both, switch by tag</a:t>
            </a:r>
          </a:p>
          <a:p>
            <a:pPr lvl="1"/>
            <a:r>
              <a:rPr lang="en-GB" dirty="0" smtClean="0"/>
              <a:t>Reduction of beam pulses</a:t>
            </a:r>
          </a:p>
          <a:p>
            <a:pPr lvl="2"/>
            <a:r>
              <a:rPr lang="en-GB" dirty="0" smtClean="0"/>
              <a:t>Execution of pulses without beam by tagging of normal beam process</a:t>
            </a:r>
          </a:p>
          <a:p>
            <a:endParaRPr lang="en-GB" dirty="0" smtClean="0"/>
          </a:p>
          <a:p>
            <a:r>
              <a:rPr lang="en-GB" dirty="0" smtClean="0"/>
              <a:t>Corresponding action (w/o pulse or reduced length) has to be predefined in </a:t>
            </a:r>
            <a:r>
              <a:rPr lang="en-GB" dirty="0" err="1" smtClean="0"/>
              <a:t>supercycle</a:t>
            </a:r>
            <a:r>
              <a:rPr lang="en-GB" dirty="0" smtClean="0"/>
              <a:t> coherently </a:t>
            </a:r>
            <a:r>
              <a:rPr lang="en-GB" dirty="0"/>
              <a:t>per pulse for </a:t>
            </a:r>
            <a:r>
              <a:rPr lang="en-GB" dirty="0" smtClean="0"/>
              <a:t>all BPCs</a:t>
            </a:r>
          </a:p>
          <a:p>
            <a:endParaRPr lang="en-GB" dirty="0" smtClean="0"/>
          </a:p>
          <a:p>
            <a:r>
              <a:rPr lang="en-GB" dirty="0" smtClean="0"/>
              <a:t>Real time reactions: </a:t>
            </a:r>
          </a:p>
          <a:p>
            <a:pPr lvl="1"/>
            <a:r>
              <a:rPr lang="en-GB" dirty="0" smtClean="0"/>
              <a:t>Determine all beam production chains affected by PG guard setting (outside </a:t>
            </a:r>
            <a:r>
              <a:rPr lang="en-GB" dirty="0" err="1" smtClean="0"/>
              <a:t>datamaster</a:t>
            </a:r>
            <a:r>
              <a:rPr lang="en-GB" dirty="0" smtClean="0"/>
              <a:t>?)</a:t>
            </a:r>
          </a:p>
          <a:p>
            <a:pPr lvl="1"/>
            <a:r>
              <a:rPr lang="en-GB" dirty="0" smtClean="0"/>
              <a:t>Signal to </a:t>
            </a:r>
            <a:r>
              <a:rPr lang="en-GB" dirty="0" err="1" smtClean="0"/>
              <a:t>datamaster</a:t>
            </a:r>
            <a:r>
              <a:rPr lang="en-GB" dirty="0" smtClean="0"/>
              <a:t> BPCs affected</a:t>
            </a:r>
          </a:p>
          <a:p>
            <a:pPr lvl="1"/>
            <a:r>
              <a:rPr lang="en-GB" dirty="0" smtClean="0"/>
              <a:t>Switch pointers and / or tag BPCs</a:t>
            </a:r>
          </a:p>
          <a:p>
            <a:endParaRPr lang="en-GB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5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Periodic TK </a:t>
            </a:r>
            <a:r>
              <a:rPr lang="en-GB" smtClean="0"/>
              <a:t>on demand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54524" y="1277332"/>
            <a:ext cx="7376474" cy="549582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Simple </a:t>
            </a:r>
            <a:r>
              <a:rPr lang="en-GB" dirty="0"/>
              <a:t>approach:</a:t>
            </a:r>
          </a:p>
          <a:p>
            <a:r>
              <a:rPr lang="en-GB" dirty="0"/>
              <a:t>Create </a:t>
            </a:r>
            <a:r>
              <a:rPr lang="en-GB" dirty="0" err="1"/>
              <a:t>supercycles</a:t>
            </a:r>
            <a:r>
              <a:rPr lang="en-GB" dirty="0"/>
              <a:t> w/o and with periodic TK execution</a:t>
            </a:r>
          </a:p>
          <a:p>
            <a:r>
              <a:rPr lang="en-GB" dirty="0"/>
              <a:t>On request switch between </a:t>
            </a:r>
            <a:r>
              <a:rPr lang="en-GB" dirty="0" err="1"/>
              <a:t>supercycles</a:t>
            </a:r>
            <a:endParaRPr lang="en-GB" dirty="0"/>
          </a:p>
          <a:p>
            <a:r>
              <a:rPr lang="en-GB" dirty="0"/>
              <a:t>Requires base </a:t>
            </a:r>
            <a:r>
              <a:rPr lang="en-GB" dirty="0" err="1"/>
              <a:t>supercycle</a:t>
            </a:r>
            <a:r>
              <a:rPr lang="en-GB" dirty="0"/>
              <a:t> + one per BPC to be switched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Flexible approach: </a:t>
            </a:r>
          </a:p>
          <a:p>
            <a:r>
              <a:rPr lang="en-GB" dirty="0" smtClean="0"/>
              <a:t>Reserve cycles [TK] in </a:t>
            </a:r>
            <a:r>
              <a:rPr lang="en-GB" dirty="0" err="1" smtClean="0"/>
              <a:t>supercycle</a:t>
            </a:r>
            <a:r>
              <a:rPr lang="en-GB" dirty="0" smtClean="0"/>
              <a:t> for periodic execution of any appropriate BPC in TK</a:t>
            </a:r>
          </a:p>
          <a:p>
            <a:r>
              <a:rPr lang="en-GB" dirty="0" smtClean="0"/>
              <a:t>Attach reserved cycles [TK] to VOID</a:t>
            </a:r>
          </a:p>
          <a:p>
            <a:r>
              <a:rPr lang="en-GB" dirty="0" smtClean="0"/>
              <a:t>On request, attach [TK] to requested BPC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Problems:</a:t>
            </a:r>
          </a:p>
          <a:p>
            <a:r>
              <a:rPr lang="en-GB" dirty="0" smtClean="0"/>
              <a:t>Gets tricky when several BPCs (from &gt;1 sources) are involved</a:t>
            </a:r>
          </a:p>
          <a:p>
            <a:r>
              <a:rPr lang="en-GB" dirty="0" smtClean="0"/>
              <a:t>Reserve all resources possibly needed (sources!) for all [TK] cycles</a:t>
            </a:r>
          </a:p>
          <a:p>
            <a:r>
              <a:rPr lang="en-GB" dirty="0" smtClean="0"/>
              <a:t>Leave enough cycles between [TK] and all other involved BPCs</a:t>
            </a:r>
          </a:p>
          <a:p>
            <a:r>
              <a:rPr lang="en-GB" dirty="0" smtClean="0"/>
              <a:t>May have large impact on beam delivery performance</a:t>
            </a:r>
          </a:p>
          <a:p>
            <a:r>
              <a:rPr lang="en-GB" dirty="0" smtClean="0"/>
              <a:t>Difficult to use reserved cycles when no periodic execution is requested</a:t>
            </a:r>
          </a:p>
          <a:p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21</a:t>
            </a:fld>
            <a:endParaRPr lang="en-GB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30954"/>
              </p:ext>
            </p:extLst>
          </p:nvPr>
        </p:nvGraphicFramePr>
        <p:xfrm>
          <a:off x="7827832" y="558800"/>
          <a:ext cx="4181475" cy="579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6" name="CorelDRAW" r:id="rId3" imgW="4182240" imgH="5797168" progId="CorelDraw.Graphic.18">
                  <p:embed/>
                </p:oleObj>
              </mc:Choice>
              <mc:Fallback>
                <p:oleObj name="CorelDRAW" r:id="rId3" imgW="4182240" imgH="579716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27832" y="558800"/>
                        <a:ext cx="4181475" cy="579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88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Shorten BPC (</a:t>
            </a:r>
            <a:r>
              <a:rPr lang="en-GB" dirty="0" err="1" smtClean="0"/>
              <a:t>Zwischenziel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Approach:</a:t>
            </a:r>
          </a:p>
          <a:p>
            <a:r>
              <a:rPr lang="en-GB" dirty="0" smtClean="0"/>
              <a:t>Create alternative set of BPs for BPC, incorporate only BPs for TGs of shorter beam path</a:t>
            </a:r>
          </a:p>
          <a:p>
            <a:r>
              <a:rPr lang="en-GB" dirty="0" smtClean="0"/>
              <a:t>Switch to alternative set</a:t>
            </a:r>
          </a:p>
          <a:p>
            <a:r>
              <a:rPr lang="en-GB" dirty="0" smtClean="0"/>
              <a:t>Optional: Add </a:t>
            </a:r>
            <a:r>
              <a:rPr lang="en-GB" dirty="0" err="1" smtClean="0"/>
              <a:t>rf</a:t>
            </a:r>
            <a:r>
              <a:rPr lang="en-GB" dirty="0" smtClean="0"/>
              <a:t> stabilisation for then unused TGs, but in Pause!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Comment:</a:t>
            </a:r>
          </a:p>
          <a:p>
            <a:r>
              <a:rPr lang="en-GB" dirty="0" smtClean="0"/>
              <a:t>Dirty: Mechanism does not care where the beam is dumped!!!</a:t>
            </a:r>
          </a:p>
          <a:p>
            <a:r>
              <a:rPr lang="en-GB" dirty="0" smtClean="0"/>
              <a:t>If pulse length is changed, all BP-sets have to be changed always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0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hteck 126"/>
          <p:cNvSpPr/>
          <p:nvPr/>
        </p:nvSpPr>
        <p:spPr>
          <a:xfrm>
            <a:off x="518029" y="1497375"/>
            <a:ext cx="11188646" cy="4243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9" name="Rechteck 148"/>
          <p:cNvSpPr/>
          <p:nvPr/>
        </p:nvSpPr>
        <p:spPr>
          <a:xfrm>
            <a:off x="548640" y="5777287"/>
            <a:ext cx="4263224" cy="93957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hteck 18"/>
          <p:cNvSpPr/>
          <p:nvPr/>
        </p:nvSpPr>
        <p:spPr>
          <a:xfrm>
            <a:off x="1198457" y="2029626"/>
            <a:ext cx="1732750" cy="1888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23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990673"/>
          </a:xfrm>
        </p:spPr>
        <p:txBody>
          <a:bodyPr/>
          <a:lstStyle/>
          <a:p>
            <a:r>
              <a:rPr lang="en-GB" dirty="0" smtClean="0"/>
              <a:t>UNILAC schedule creation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660908" y="4247175"/>
            <a:ext cx="2808974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UNILAC-SIS18 beam pulses</a:t>
            </a:r>
          </a:p>
          <a:p>
            <a:r>
              <a:rPr lang="en-GB" sz="1600" dirty="0" smtClean="0"/>
              <a:t>derive timing from FAIR pattern</a:t>
            </a:r>
          </a:p>
          <a:p>
            <a:r>
              <a:rPr lang="en-GB" sz="1600" b="1" dirty="0" smtClean="0">
                <a:solidFill>
                  <a:srgbClr val="00B050"/>
                </a:solidFill>
              </a:rPr>
              <a:t>on time, fixed, contingency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450796" y="759832"/>
            <a:ext cx="2952924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Def. UNILAC-local user beams</a:t>
            </a:r>
          </a:p>
          <a:p>
            <a:r>
              <a:rPr lang="en-GB" sz="1600" dirty="0" smtClean="0"/>
              <a:t>ion, energy; -&gt; BPC, BPs, settings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726362" y="1619365"/>
            <a:ext cx="2739276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Define ion source pulses</a:t>
            </a:r>
          </a:p>
          <a:p>
            <a:r>
              <a:rPr lang="en-GB" sz="1600" dirty="0" smtClean="0"/>
              <a:t>timing by repetition rate </a:t>
            </a:r>
            <a:r>
              <a:rPr lang="en-GB" sz="1600" b="1" dirty="0" smtClean="0">
                <a:solidFill>
                  <a:srgbClr val="00B050"/>
                </a:solidFill>
              </a:rPr>
              <a:t>range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24769" y="759832"/>
            <a:ext cx="3142463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Define ion sources</a:t>
            </a:r>
          </a:p>
          <a:p>
            <a:r>
              <a:rPr lang="en-GB" sz="1600" dirty="0" smtClean="0"/>
              <a:t>ion (element, isotope, charge state)</a:t>
            </a:r>
            <a:endParaRPr lang="en-GB" sz="1600" b="1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619168" y="759832"/>
            <a:ext cx="2892458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Def. UNILAC-SIS18 beams</a:t>
            </a:r>
          </a:p>
          <a:p>
            <a:r>
              <a:rPr lang="en-GB" sz="1600" dirty="0" smtClean="0"/>
              <a:t>ion, energy; -&gt; BPC, BPs, settings</a:t>
            </a:r>
            <a:endParaRPr lang="en-GB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1323260" y="2124866"/>
            <a:ext cx="1486304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SIS18 beams</a:t>
            </a:r>
          </a:p>
          <a:p>
            <a:r>
              <a:rPr lang="en-GB" sz="1600" dirty="0" smtClean="0"/>
              <a:t>ion, energy, …</a:t>
            </a:r>
            <a:endParaRPr lang="en-GB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1355737" y="3186021"/>
            <a:ext cx="1421351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FAIR pattern</a:t>
            </a:r>
          </a:p>
          <a:p>
            <a:r>
              <a:rPr lang="en-GB" sz="1600" dirty="0" smtClean="0"/>
              <a:t>…</a:t>
            </a:r>
            <a:endParaRPr lang="en-GB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8238429" y="2348438"/>
            <a:ext cx="3377656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UNILAC-local users beam pulses</a:t>
            </a:r>
          </a:p>
          <a:p>
            <a:r>
              <a:rPr lang="en-GB" sz="1600" dirty="0" smtClean="0"/>
              <a:t>timing by repetition rates as today</a:t>
            </a:r>
          </a:p>
          <a:p>
            <a:r>
              <a:rPr lang="en-GB" sz="1600" dirty="0" smtClean="0"/>
              <a:t>+ features (strict rate, order, bursts, …)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262166" y="4275561"/>
            <a:ext cx="3667671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Optimisation &amp; Check</a:t>
            </a:r>
          </a:p>
          <a:p>
            <a:r>
              <a:rPr lang="en-GB" sz="1600" dirty="0" smtClean="0"/>
              <a:t>level rates, order, remove source pulses …</a:t>
            </a:r>
          </a:p>
          <a:p>
            <a:r>
              <a:rPr lang="en-GB" sz="1600" dirty="0" smtClean="0"/>
              <a:t>check compliance with rules and limits</a:t>
            </a:r>
          </a:p>
          <a:p>
            <a:r>
              <a:rPr lang="en-GB" sz="1600" dirty="0" smtClean="0"/>
              <a:t>statistics</a:t>
            </a:r>
          </a:p>
          <a:p>
            <a:r>
              <a:rPr lang="en-GB" sz="1600" dirty="0" smtClean="0"/>
              <a:t>finalize pattern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87668" y="2478898"/>
            <a:ext cx="3016659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Merge source &amp; UNILAC-SIS18</a:t>
            </a:r>
          </a:p>
          <a:p>
            <a:r>
              <a:rPr lang="en-GB" sz="1600" dirty="0" smtClean="0"/>
              <a:t>+ add residual source pulses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910192" y="3361840"/>
            <a:ext cx="237161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Add UNILAC-local users</a:t>
            </a:r>
          </a:p>
          <a:p>
            <a:pPr algn="ctr"/>
            <a:r>
              <a:rPr lang="en-GB" dirty="0"/>
              <a:t>Add auxiliaries</a:t>
            </a:r>
            <a:endParaRPr lang="en-GB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8769154" y="3383009"/>
            <a:ext cx="231621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UNILAC auxiliaries</a:t>
            </a:r>
          </a:p>
          <a:p>
            <a:r>
              <a:rPr lang="en-GB" sz="1600" dirty="0" smtClean="0"/>
              <a:t>stabilisation, conditioning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086466" y="5943084"/>
            <a:ext cx="201907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Send to </a:t>
            </a:r>
            <a:r>
              <a:rPr lang="en-GB" dirty="0" err="1" smtClean="0"/>
              <a:t>datamaster</a:t>
            </a:r>
            <a:endParaRPr lang="en-GB" dirty="0" smtClean="0"/>
          </a:p>
        </p:txBody>
      </p:sp>
      <p:cxnSp>
        <p:nvCxnSpPr>
          <p:cNvPr id="20" name="Gerade Verbindung mit Pfeil 19"/>
          <p:cNvCxnSpPr>
            <a:stCxn id="8" idx="2"/>
            <a:endCxn id="7" idx="0"/>
          </p:cNvCxnSpPr>
          <p:nvPr/>
        </p:nvCxnSpPr>
        <p:spPr>
          <a:xfrm flipH="1">
            <a:off x="6096000" y="1375385"/>
            <a:ext cx="1" cy="2439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6" idx="2"/>
            <a:endCxn id="12" idx="0"/>
          </p:cNvCxnSpPr>
          <p:nvPr/>
        </p:nvCxnSpPr>
        <p:spPr>
          <a:xfrm flipH="1">
            <a:off x="9927257" y="1375385"/>
            <a:ext cx="1" cy="9730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7" idx="2"/>
            <a:endCxn id="14" idx="0"/>
          </p:cNvCxnSpPr>
          <p:nvPr/>
        </p:nvCxnSpPr>
        <p:spPr>
          <a:xfrm flipH="1">
            <a:off x="6095998" y="2234918"/>
            <a:ext cx="2" cy="2439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14" idx="2"/>
            <a:endCxn id="15" idx="0"/>
          </p:cNvCxnSpPr>
          <p:nvPr/>
        </p:nvCxnSpPr>
        <p:spPr>
          <a:xfrm flipH="1">
            <a:off x="6095997" y="3094451"/>
            <a:ext cx="1" cy="2673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13" idx="2"/>
            <a:endCxn id="18" idx="0"/>
          </p:cNvCxnSpPr>
          <p:nvPr/>
        </p:nvCxnSpPr>
        <p:spPr>
          <a:xfrm>
            <a:off x="6096002" y="5629778"/>
            <a:ext cx="4" cy="3133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>
            <a:stCxn id="9" idx="2"/>
            <a:endCxn id="10" idx="0"/>
          </p:cNvCxnSpPr>
          <p:nvPr/>
        </p:nvCxnSpPr>
        <p:spPr>
          <a:xfrm>
            <a:off x="2065397" y="1375385"/>
            <a:ext cx="1015" cy="7494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>
            <a:stCxn id="10" idx="2"/>
            <a:endCxn id="11" idx="0"/>
          </p:cNvCxnSpPr>
          <p:nvPr/>
        </p:nvCxnSpPr>
        <p:spPr>
          <a:xfrm>
            <a:off x="2066412" y="2740419"/>
            <a:ext cx="1" cy="4456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11" idx="2"/>
            <a:endCxn id="5" idx="0"/>
          </p:cNvCxnSpPr>
          <p:nvPr/>
        </p:nvCxnSpPr>
        <p:spPr>
          <a:xfrm flipH="1">
            <a:off x="2065395" y="3801574"/>
            <a:ext cx="1018" cy="44560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Gewinkelter Verbinder 46"/>
          <p:cNvCxnSpPr>
            <a:stCxn id="5" idx="3"/>
            <a:endCxn id="14" idx="1"/>
          </p:cNvCxnSpPr>
          <p:nvPr/>
        </p:nvCxnSpPr>
        <p:spPr>
          <a:xfrm flipV="1">
            <a:off x="3469882" y="2786675"/>
            <a:ext cx="1117786" cy="1891387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8849493" y="4516865"/>
            <a:ext cx="2155526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Display &amp; approve</a:t>
            </a:r>
          </a:p>
          <a:p>
            <a:r>
              <a:rPr lang="en-GB" sz="1600" dirty="0" smtClean="0"/>
              <a:t>set optimisation targets</a:t>
            </a:r>
          </a:p>
          <a:p>
            <a:r>
              <a:rPr lang="en-GB" sz="1600" dirty="0" smtClean="0"/>
              <a:t>manual intervention</a:t>
            </a:r>
            <a:endParaRPr lang="en-GB" sz="1600" dirty="0"/>
          </a:p>
        </p:txBody>
      </p:sp>
      <p:cxnSp>
        <p:nvCxnSpPr>
          <p:cNvPr id="68" name="Gewinkelter Verbinder 67"/>
          <p:cNvCxnSpPr>
            <a:stCxn id="12" idx="1"/>
            <a:endCxn id="15" idx="3"/>
          </p:cNvCxnSpPr>
          <p:nvPr/>
        </p:nvCxnSpPr>
        <p:spPr>
          <a:xfrm rot="10800000" flipV="1">
            <a:off x="7281803" y="2779324"/>
            <a:ext cx="956627" cy="905681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>
            <a:stCxn id="53" idx="1"/>
            <a:endCxn id="13" idx="3"/>
          </p:cNvCxnSpPr>
          <p:nvPr/>
        </p:nvCxnSpPr>
        <p:spPr>
          <a:xfrm flipH="1">
            <a:off x="7929837" y="4947752"/>
            <a:ext cx="919656" cy="49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feld 77"/>
          <p:cNvSpPr txBox="1"/>
          <p:nvPr/>
        </p:nvSpPr>
        <p:spPr>
          <a:xfrm>
            <a:off x="8330795" y="189335"/>
            <a:ext cx="104708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IPD &gt; ???</a:t>
            </a:r>
            <a:endParaRPr lang="en-GB" sz="1600" dirty="0"/>
          </a:p>
        </p:txBody>
      </p:sp>
      <p:sp>
        <p:nvSpPr>
          <p:cNvPr id="80" name="Textfeld 79"/>
          <p:cNvSpPr txBox="1"/>
          <p:nvPr/>
        </p:nvSpPr>
        <p:spPr>
          <a:xfrm>
            <a:off x="9554051" y="189335"/>
            <a:ext cx="109831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PZU &gt; ???</a:t>
            </a:r>
            <a:endParaRPr lang="en-GB" sz="1600" dirty="0"/>
          </a:p>
        </p:txBody>
      </p:sp>
      <p:sp>
        <p:nvSpPr>
          <p:cNvPr id="84" name="Textfeld 83"/>
          <p:cNvSpPr txBox="1"/>
          <p:nvPr/>
        </p:nvSpPr>
        <p:spPr>
          <a:xfrm>
            <a:off x="10817950" y="189335"/>
            <a:ext cx="111107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UPZ &gt; LSA</a:t>
            </a:r>
          </a:p>
        </p:txBody>
      </p:sp>
      <p:sp>
        <p:nvSpPr>
          <p:cNvPr id="93" name="Textfeld 92"/>
          <p:cNvSpPr txBox="1"/>
          <p:nvPr/>
        </p:nvSpPr>
        <p:spPr>
          <a:xfrm>
            <a:off x="657981" y="5943084"/>
            <a:ext cx="13305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Pulse length</a:t>
            </a:r>
          </a:p>
        </p:txBody>
      </p:sp>
      <p:cxnSp>
        <p:nvCxnSpPr>
          <p:cNvPr id="95" name="Gewinkelter Verbinder 94"/>
          <p:cNvCxnSpPr>
            <a:stCxn id="6" idx="3"/>
            <a:endCxn id="93" idx="2"/>
          </p:cNvCxnSpPr>
          <p:nvPr/>
        </p:nvCxnSpPr>
        <p:spPr>
          <a:xfrm flipH="1">
            <a:off x="1323260" y="1067609"/>
            <a:ext cx="10080460" cy="5244807"/>
          </a:xfrm>
          <a:prstGeom prst="bentConnector4">
            <a:avLst>
              <a:gd name="adj1" fmla="val -3879"/>
              <a:gd name="adj2" fmla="val 10916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Gewinkelter Verbinder 114"/>
          <p:cNvCxnSpPr>
            <a:stCxn id="9" idx="1"/>
            <a:endCxn id="93" idx="1"/>
          </p:cNvCxnSpPr>
          <p:nvPr/>
        </p:nvCxnSpPr>
        <p:spPr>
          <a:xfrm rot="10800000" flipH="1" flipV="1">
            <a:off x="619167" y="1067608"/>
            <a:ext cx="38813" cy="5060141"/>
          </a:xfrm>
          <a:prstGeom prst="bentConnector3">
            <a:avLst>
              <a:gd name="adj1" fmla="val -93276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Gerade Verbindung mit Pfeil 123"/>
          <p:cNvCxnSpPr>
            <a:stCxn id="8" idx="3"/>
            <a:endCxn id="6" idx="1"/>
          </p:cNvCxnSpPr>
          <p:nvPr/>
        </p:nvCxnSpPr>
        <p:spPr>
          <a:xfrm>
            <a:off x="7667232" y="1067609"/>
            <a:ext cx="7835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Gerade Verbindung mit Pfeil 125"/>
          <p:cNvCxnSpPr>
            <a:stCxn id="8" idx="1"/>
            <a:endCxn id="9" idx="3"/>
          </p:cNvCxnSpPr>
          <p:nvPr/>
        </p:nvCxnSpPr>
        <p:spPr>
          <a:xfrm flipH="1">
            <a:off x="3511626" y="1067609"/>
            <a:ext cx="101314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Gewinkelter Verbinder 129"/>
          <p:cNvCxnSpPr>
            <a:endCxn id="93" idx="1"/>
          </p:cNvCxnSpPr>
          <p:nvPr/>
        </p:nvCxnSpPr>
        <p:spPr>
          <a:xfrm rot="5400000">
            <a:off x="597273" y="2003892"/>
            <a:ext cx="4184567" cy="4063149"/>
          </a:xfrm>
          <a:prstGeom prst="bentConnector4">
            <a:avLst>
              <a:gd name="adj1" fmla="val -131"/>
              <a:gd name="adj2" fmla="val 106592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feld 134"/>
          <p:cNvSpPr txBox="1"/>
          <p:nvPr/>
        </p:nvSpPr>
        <p:spPr>
          <a:xfrm>
            <a:off x="2628376" y="5820643"/>
            <a:ext cx="1818255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Event messages </a:t>
            </a:r>
          </a:p>
          <a:p>
            <a:pPr algn="ctr"/>
            <a:r>
              <a:rPr lang="en-GB" sz="1600" dirty="0"/>
              <a:t>per BP(C</a:t>
            </a:r>
            <a:r>
              <a:rPr lang="en-GB" sz="1600" dirty="0" smtClean="0"/>
              <a:t>); template</a:t>
            </a:r>
          </a:p>
        </p:txBody>
      </p:sp>
      <p:cxnSp>
        <p:nvCxnSpPr>
          <p:cNvPr id="137" name="Gerade Verbindung mit Pfeil 136"/>
          <p:cNvCxnSpPr>
            <a:stCxn id="93" idx="3"/>
            <a:endCxn id="135" idx="1"/>
          </p:cNvCxnSpPr>
          <p:nvPr/>
        </p:nvCxnSpPr>
        <p:spPr>
          <a:xfrm>
            <a:off x="1988538" y="6127750"/>
            <a:ext cx="639838" cy="6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Gerade Verbindung mit Pfeil 138"/>
          <p:cNvCxnSpPr>
            <a:stCxn id="135" idx="3"/>
            <a:endCxn id="18" idx="1"/>
          </p:cNvCxnSpPr>
          <p:nvPr/>
        </p:nvCxnSpPr>
        <p:spPr>
          <a:xfrm flipV="1">
            <a:off x="4446631" y="6127750"/>
            <a:ext cx="639835" cy="6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Gerade Verbindung mit Pfeil 143"/>
          <p:cNvCxnSpPr>
            <a:stCxn id="15" idx="2"/>
            <a:endCxn id="13" idx="0"/>
          </p:cNvCxnSpPr>
          <p:nvPr/>
        </p:nvCxnSpPr>
        <p:spPr>
          <a:xfrm>
            <a:off x="6095997" y="4008171"/>
            <a:ext cx="5" cy="2673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Gerade Verbindung mit Pfeil 146"/>
          <p:cNvCxnSpPr>
            <a:endCxn id="15" idx="3"/>
          </p:cNvCxnSpPr>
          <p:nvPr/>
        </p:nvCxnSpPr>
        <p:spPr>
          <a:xfrm flipH="1">
            <a:off x="7281802" y="3685005"/>
            <a:ext cx="1487352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Textfeld 147"/>
          <p:cNvSpPr txBox="1"/>
          <p:nvPr/>
        </p:nvSpPr>
        <p:spPr>
          <a:xfrm>
            <a:off x="7829963" y="1601646"/>
            <a:ext cx="174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/>
              <a:t>Supercycle</a:t>
            </a:r>
            <a:endParaRPr lang="en-GB" sz="2800" dirty="0"/>
          </a:p>
        </p:txBody>
      </p:sp>
      <p:sp>
        <p:nvSpPr>
          <p:cNvPr id="151" name="Textfeld 150"/>
          <p:cNvSpPr txBox="1"/>
          <p:nvPr/>
        </p:nvSpPr>
        <p:spPr>
          <a:xfrm>
            <a:off x="1558441" y="6390883"/>
            <a:ext cx="335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Event / timing message sequence</a:t>
            </a:r>
            <a:endParaRPr lang="en-GB" dirty="0"/>
          </a:p>
        </p:txBody>
      </p:sp>
      <p:cxnSp>
        <p:nvCxnSpPr>
          <p:cNvPr id="50" name="Gewinkelter Verbinder 49"/>
          <p:cNvCxnSpPr>
            <a:stCxn id="5" idx="1"/>
            <a:endCxn id="93" idx="1"/>
          </p:cNvCxnSpPr>
          <p:nvPr/>
        </p:nvCxnSpPr>
        <p:spPr>
          <a:xfrm rot="10800000" flipV="1">
            <a:off x="657982" y="4678062"/>
            <a:ext cx="2927" cy="1449688"/>
          </a:xfrm>
          <a:prstGeom prst="bentConnector3">
            <a:avLst>
              <a:gd name="adj1" fmla="val 6888179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381411" y="467745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9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hteck 108"/>
          <p:cNvSpPr/>
          <p:nvPr/>
        </p:nvSpPr>
        <p:spPr>
          <a:xfrm>
            <a:off x="8596114" y="1942610"/>
            <a:ext cx="2921177" cy="4372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hteck 91"/>
          <p:cNvSpPr/>
          <p:nvPr/>
        </p:nvSpPr>
        <p:spPr>
          <a:xfrm>
            <a:off x="3558619" y="2819341"/>
            <a:ext cx="4812383" cy="28610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hteck 88"/>
          <p:cNvSpPr/>
          <p:nvPr/>
        </p:nvSpPr>
        <p:spPr>
          <a:xfrm>
            <a:off x="718177" y="3785650"/>
            <a:ext cx="2415071" cy="93957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UNILAC </a:t>
            </a:r>
            <a:r>
              <a:rPr lang="en-GB" dirty="0" err="1" smtClean="0"/>
              <a:t>datamaster</a:t>
            </a:r>
            <a:r>
              <a:rPr lang="en-GB" dirty="0" smtClean="0"/>
              <a:t> operation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24</a:t>
            </a:fld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5291492" y="3508071"/>
            <a:ext cx="1377365" cy="369332"/>
          </a:xfrm>
          <a:prstGeom prst="rect">
            <a:avLst/>
          </a:prstGeom>
          <a:solidFill>
            <a:schemeClr val="accent1"/>
          </a:solidFill>
        </p:spPr>
        <p:txBody>
          <a:bodyPr vert="horz" wrap="none" rtlCol="0">
            <a:spAutoFit/>
          </a:bodyPr>
          <a:lstStyle/>
          <a:p>
            <a:r>
              <a:rPr lang="en-GB" dirty="0" err="1" smtClean="0"/>
              <a:t>Supercycle</a:t>
            </a:r>
            <a:r>
              <a:rPr lang="en-GB" dirty="0" smtClean="0"/>
              <a:t> A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5291492" y="4530381"/>
            <a:ext cx="1369349" cy="369332"/>
          </a:xfrm>
          <a:prstGeom prst="rect">
            <a:avLst/>
          </a:prstGeom>
          <a:solidFill>
            <a:srgbClr val="00B0F0"/>
          </a:solidFill>
        </p:spPr>
        <p:txBody>
          <a:bodyPr vert="horz" wrap="none" rtlCol="0">
            <a:spAutoFit/>
          </a:bodyPr>
          <a:lstStyle/>
          <a:p>
            <a:r>
              <a:rPr lang="en-GB" dirty="0" err="1" smtClean="0"/>
              <a:t>Supercycle</a:t>
            </a:r>
            <a:r>
              <a:rPr lang="en-GB" dirty="0" smtClean="0"/>
              <a:t> B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3970714" y="3510607"/>
            <a:ext cx="684418" cy="369332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BPs 1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3970714" y="4021762"/>
            <a:ext cx="684418" cy="369332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BPs 2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3970714" y="4532917"/>
            <a:ext cx="684418" cy="369332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BPs 3</a:t>
            </a:r>
            <a:endParaRPr lang="en-GB" dirty="0"/>
          </a:p>
        </p:txBody>
      </p:sp>
      <p:cxnSp>
        <p:nvCxnSpPr>
          <p:cNvPr id="12" name="Gerader Verbinder 11"/>
          <p:cNvCxnSpPr>
            <a:stCxn id="5" idx="1"/>
            <a:endCxn id="8" idx="3"/>
          </p:cNvCxnSpPr>
          <p:nvPr/>
        </p:nvCxnSpPr>
        <p:spPr>
          <a:xfrm flipH="1">
            <a:off x="4655132" y="3692737"/>
            <a:ext cx="636360" cy="25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r Verbinder 13"/>
          <p:cNvCxnSpPr>
            <a:stCxn id="5" idx="1"/>
            <a:endCxn id="9" idx="3"/>
          </p:cNvCxnSpPr>
          <p:nvPr/>
        </p:nvCxnSpPr>
        <p:spPr>
          <a:xfrm flipH="1">
            <a:off x="4655132" y="3692737"/>
            <a:ext cx="636360" cy="51369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/>
          <p:cNvCxnSpPr>
            <a:stCxn id="5" idx="1"/>
            <a:endCxn id="10" idx="3"/>
          </p:cNvCxnSpPr>
          <p:nvPr/>
        </p:nvCxnSpPr>
        <p:spPr>
          <a:xfrm flipH="1">
            <a:off x="4655132" y="3692737"/>
            <a:ext cx="636360" cy="102484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/>
          <p:cNvCxnSpPr>
            <a:stCxn id="6" idx="1"/>
            <a:endCxn id="8" idx="3"/>
          </p:cNvCxnSpPr>
          <p:nvPr/>
        </p:nvCxnSpPr>
        <p:spPr>
          <a:xfrm flipH="1" flipV="1">
            <a:off x="4655132" y="3695273"/>
            <a:ext cx="636360" cy="10197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r Verbinder 19"/>
          <p:cNvCxnSpPr>
            <a:stCxn id="6" idx="1"/>
            <a:endCxn id="9" idx="3"/>
          </p:cNvCxnSpPr>
          <p:nvPr/>
        </p:nvCxnSpPr>
        <p:spPr>
          <a:xfrm flipH="1" flipV="1">
            <a:off x="4655132" y="4206428"/>
            <a:ext cx="636360" cy="5086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r Verbinder 21"/>
          <p:cNvCxnSpPr>
            <a:stCxn id="6" idx="1"/>
            <a:endCxn id="10" idx="3"/>
          </p:cNvCxnSpPr>
          <p:nvPr/>
        </p:nvCxnSpPr>
        <p:spPr>
          <a:xfrm flipH="1">
            <a:off x="4655132" y="4715047"/>
            <a:ext cx="636360" cy="25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5" idx="2"/>
            <a:endCxn id="6" idx="0"/>
          </p:cNvCxnSpPr>
          <p:nvPr/>
        </p:nvCxnSpPr>
        <p:spPr>
          <a:xfrm flipH="1">
            <a:off x="5976167" y="3877403"/>
            <a:ext cx="4008" cy="652978"/>
          </a:xfrm>
          <a:prstGeom prst="straightConnector1">
            <a:avLst/>
          </a:prstGeom>
          <a:ln w="38100">
            <a:solidFill>
              <a:srgbClr val="CFAFE7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8925976" y="2087359"/>
            <a:ext cx="226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Supercycle</a:t>
            </a:r>
            <a:r>
              <a:rPr lang="en-GB" dirty="0" smtClean="0"/>
              <a:t> generation</a:t>
            </a:r>
            <a:endParaRPr lang="en-GB" dirty="0"/>
          </a:p>
        </p:txBody>
      </p:sp>
      <p:sp>
        <p:nvSpPr>
          <p:cNvPr id="37" name="Textfeld 36"/>
          <p:cNvSpPr txBox="1"/>
          <p:nvPr/>
        </p:nvSpPr>
        <p:spPr>
          <a:xfrm>
            <a:off x="9320763" y="3305424"/>
            <a:ext cx="1471878" cy="135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UNILAC</a:t>
            </a:r>
            <a:endParaRPr lang="en-GB" sz="1600" dirty="0" smtClean="0"/>
          </a:p>
          <a:p>
            <a:pPr algn="ctr"/>
            <a:r>
              <a:rPr lang="en-GB" sz="1600" dirty="0" smtClean="0"/>
              <a:t>Ion source rate</a:t>
            </a:r>
          </a:p>
          <a:p>
            <a:pPr algn="ctr"/>
            <a:r>
              <a:rPr lang="en-GB" sz="1600" dirty="0" smtClean="0"/>
              <a:t>Beam rep. rate</a:t>
            </a:r>
          </a:p>
          <a:p>
            <a:pPr algn="ctr"/>
            <a:r>
              <a:rPr lang="en-GB" sz="1600" dirty="0" smtClean="0"/>
              <a:t>Stabilization …</a:t>
            </a:r>
          </a:p>
          <a:p>
            <a:pPr algn="ctr"/>
            <a:r>
              <a:rPr lang="en-GB" sz="1600" dirty="0" smtClean="0"/>
              <a:t>Enable periodic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8773113" y="4877186"/>
            <a:ext cx="2567178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SIS18</a:t>
            </a:r>
          </a:p>
          <a:p>
            <a:r>
              <a:rPr lang="en-GB" sz="1600" dirty="0" smtClean="0"/>
              <a:t>energy, cooling, extraction …</a:t>
            </a:r>
            <a:endParaRPr lang="en-GB" sz="1600" dirty="0"/>
          </a:p>
        </p:txBody>
      </p:sp>
      <p:sp>
        <p:nvSpPr>
          <p:cNvPr id="39" name="Textfeld 38"/>
          <p:cNvSpPr txBox="1"/>
          <p:nvPr/>
        </p:nvSpPr>
        <p:spPr>
          <a:xfrm>
            <a:off x="9385685" y="5680376"/>
            <a:ext cx="134203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FAIR pattern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7305217" y="3510607"/>
            <a:ext cx="735714" cy="369332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BPs 1’</a:t>
            </a:r>
            <a:endParaRPr lang="en-GB" dirty="0"/>
          </a:p>
        </p:txBody>
      </p:sp>
      <p:sp>
        <p:nvSpPr>
          <p:cNvPr id="47" name="Textfeld 46"/>
          <p:cNvSpPr txBox="1"/>
          <p:nvPr/>
        </p:nvSpPr>
        <p:spPr>
          <a:xfrm>
            <a:off x="7305217" y="4021762"/>
            <a:ext cx="735714" cy="369332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BPs 2’</a:t>
            </a:r>
            <a:endParaRPr lang="en-GB" dirty="0"/>
          </a:p>
        </p:txBody>
      </p:sp>
      <p:sp>
        <p:nvSpPr>
          <p:cNvPr id="48" name="Textfeld 47"/>
          <p:cNvSpPr txBox="1"/>
          <p:nvPr/>
        </p:nvSpPr>
        <p:spPr>
          <a:xfrm>
            <a:off x="7305217" y="4532917"/>
            <a:ext cx="735714" cy="369332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BPs 3’</a:t>
            </a:r>
            <a:endParaRPr lang="en-GB" dirty="0"/>
          </a:p>
        </p:txBody>
      </p:sp>
      <p:cxnSp>
        <p:nvCxnSpPr>
          <p:cNvPr id="50" name="Gerader Verbinder 49"/>
          <p:cNvCxnSpPr>
            <a:stCxn id="5" idx="3"/>
            <a:endCxn id="46" idx="1"/>
          </p:cNvCxnSpPr>
          <p:nvPr/>
        </p:nvCxnSpPr>
        <p:spPr>
          <a:xfrm>
            <a:off x="6668857" y="3692737"/>
            <a:ext cx="636360" cy="253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Gerader Verbinder 50"/>
          <p:cNvCxnSpPr>
            <a:stCxn id="5" idx="3"/>
            <a:endCxn id="47" idx="1"/>
          </p:cNvCxnSpPr>
          <p:nvPr/>
        </p:nvCxnSpPr>
        <p:spPr>
          <a:xfrm>
            <a:off x="6668857" y="3692737"/>
            <a:ext cx="636360" cy="51369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Gerader Verbinder 53"/>
          <p:cNvCxnSpPr>
            <a:stCxn id="5" idx="3"/>
            <a:endCxn id="48" idx="1"/>
          </p:cNvCxnSpPr>
          <p:nvPr/>
        </p:nvCxnSpPr>
        <p:spPr>
          <a:xfrm>
            <a:off x="6668857" y="3692737"/>
            <a:ext cx="636360" cy="102484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Gerader Verbinder 56"/>
          <p:cNvCxnSpPr>
            <a:stCxn id="6" idx="3"/>
            <a:endCxn id="46" idx="1"/>
          </p:cNvCxnSpPr>
          <p:nvPr/>
        </p:nvCxnSpPr>
        <p:spPr>
          <a:xfrm flipV="1">
            <a:off x="6660841" y="3695273"/>
            <a:ext cx="644376" cy="101977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Gerader Verbinder 59"/>
          <p:cNvCxnSpPr>
            <a:stCxn id="6" idx="3"/>
            <a:endCxn id="47" idx="1"/>
          </p:cNvCxnSpPr>
          <p:nvPr/>
        </p:nvCxnSpPr>
        <p:spPr>
          <a:xfrm flipV="1">
            <a:off x="6660841" y="4206428"/>
            <a:ext cx="644376" cy="50861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Gerader Verbinder 62"/>
          <p:cNvCxnSpPr>
            <a:stCxn id="6" idx="3"/>
            <a:endCxn id="48" idx="1"/>
          </p:cNvCxnSpPr>
          <p:nvPr/>
        </p:nvCxnSpPr>
        <p:spPr>
          <a:xfrm>
            <a:off x="6660841" y="4715047"/>
            <a:ext cx="644376" cy="253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feld 67"/>
          <p:cNvSpPr txBox="1"/>
          <p:nvPr/>
        </p:nvSpPr>
        <p:spPr>
          <a:xfrm>
            <a:off x="3848886" y="3004007"/>
            <a:ext cx="80624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BPs 1n</a:t>
            </a:r>
            <a:endParaRPr lang="en-GB" dirty="0"/>
          </a:p>
        </p:txBody>
      </p:sp>
      <p:cxnSp>
        <p:nvCxnSpPr>
          <p:cNvPr id="69" name="Gerader Verbinder 68"/>
          <p:cNvCxnSpPr>
            <a:stCxn id="5" idx="1"/>
            <a:endCxn id="68" idx="3"/>
          </p:cNvCxnSpPr>
          <p:nvPr/>
        </p:nvCxnSpPr>
        <p:spPr>
          <a:xfrm flipH="1" flipV="1">
            <a:off x="4655132" y="3188673"/>
            <a:ext cx="636360" cy="50406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Gerader Verbinder 71"/>
          <p:cNvCxnSpPr>
            <a:stCxn id="6" idx="1"/>
            <a:endCxn id="68" idx="3"/>
          </p:cNvCxnSpPr>
          <p:nvPr/>
        </p:nvCxnSpPr>
        <p:spPr>
          <a:xfrm flipH="1" flipV="1">
            <a:off x="4655132" y="3188673"/>
            <a:ext cx="636360" cy="152637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feld 75"/>
          <p:cNvSpPr txBox="1"/>
          <p:nvPr/>
        </p:nvSpPr>
        <p:spPr>
          <a:xfrm>
            <a:off x="832308" y="4255436"/>
            <a:ext cx="13305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Pulse length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7253921" y="3004007"/>
            <a:ext cx="85754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BPs 1n’</a:t>
            </a:r>
            <a:endParaRPr lang="en-GB" dirty="0"/>
          </a:p>
        </p:txBody>
      </p:sp>
      <p:cxnSp>
        <p:nvCxnSpPr>
          <p:cNvPr id="80" name="Gerader Verbinder 79"/>
          <p:cNvCxnSpPr>
            <a:stCxn id="79" idx="1"/>
            <a:endCxn id="5" idx="3"/>
          </p:cNvCxnSpPr>
          <p:nvPr/>
        </p:nvCxnSpPr>
        <p:spPr>
          <a:xfrm flipH="1">
            <a:off x="6668857" y="3188673"/>
            <a:ext cx="585064" cy="50406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Gerader Verbinder 82"/>
          <p:cNvCxnSpPr>
            <a:stCxn id="6" idx="3"/>
            <a:endCxn id="79" idx="1"/>
          </p:cNvCxnSpPr>
          <p:nvPr/>
        </p:nvCxnSpPr>
        <p:spPr>
          <a:xfrm flipV="1">
            <a:off x="6660841" y="3188673"/>
            <a:ext cx="593080" cy="152637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feld 85"/>
          <p:cNvSpPr txBox="1"/>
          <p:nvPr/>
        </p:nvSpPr>
        <p:spPr>
          <a:xfrm>
            <a:off x="3971674" y="1275629"/>
            <a:ext cx="3986284" cy="1107996"/>
          </a:xfrm>
          <a:prstGeom prst="rect">
            <a:avLst/>
          </a:prstGeom>
          <a:solidFill>
            <a:srgbClr val="CFAFE7"/>
          </a:solidFill>
          <a:ln w="38100">
            <a:noFill/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Real time </a:t>
            </a:r>
            <a:r>
              <a:rPr lang="en-GB" dirty="0"/>
              <a:t>on demand </a:t>
            </a:r>
            <a:r>
              <a:rPr lang="en-GB" dirty="0" smtClean="0"/>
              <a:t>switching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PG guard: switch affected BPC to BPC’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Shorten BPC: </a:t>
            </a:r>
            <a:r>
              <a:rPr lang="en-GB" sz="1600" dirty="0"/>
              <a:t>switch from </a:t>
            </a:r>
            <a:r>
              <a:rPr lang="en-GB" sz="1600" dirty="0" smtClean="0"/>
              <a:t>BPC </a:t>
            </a:r>
            <a:r>
              <a:rPr lang="en-GB" sz="1600" dirty="0"/>
              <a:t>to </a:t>
            </a:r>
            <a:r>
              <a:rPr lang="en-GB" sz="1600" dirty="0" smtClean="0"/>
              <a:t>BPC’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Periodic TK: switch to alternate </a:t>
            </a:r>
            <a:r>
              <a:rPr lang="en-GB" sz="1600" dirty="0" err="1" smtClean="0"/>
              <a:t>supercycle</a:t>
            </a:r>
            <a:endParaRPr lang="en-GB" sz="1600" dirty="0"/>
          </a:p>
        </p:txBody>
      </p:sp>
      <p:sp>
        <p:nvSpPr>
          <p:cNvPr id="88" name="Textfeld 87"/>
          <p:cNvSpPr txBox="1"/>
          <p:nvPr/>
        </p:nvSpPr>
        <p:spPr>
          <a:xfrm>
            <a:off x="965344" y="2337722"/>
            <a:ext cx="195130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Create </a:t>
            </a:r>
            <a:r>
              <a:rPr lang="en-GB" dirty="0"/>
              <a:t>/ </a:t>
            </a:r>
            <a:r>
              <a:rPr lang="en-GB" dirty="0" smtClean="0"/>
              <a:t>purge</a:t>
            </a:r>
            <a:r>
              <a:rPr lang="en-GB" sz="1600" b="1" dirty="0" smtClean="0"/>
              <a:t> </a:t>
            </a:r>
            <a:r>
              <a:rPr lang="en-GB" dirty="0" smtClean="0"/>
              <a:t>BPC</a:t>
            </a:r>
            <a:endParaRPr lang="en-GB" sz="1600" b="1" dirty="0" smtClean="0"/>
          </a:p>
        </p:txBody>
      </p:sp>
      <p:sp>
        <p:nvSpPr>
          <p:cNvPr id="93" name="Textfeld 92"/>
          <p:cNvSpPr txBox="1"/>
          <p:nvPr/>
        </p:nvSpPr>
        <p:spPr>
          <a:xfrm>
            <a:off x="5291492" y="2919933"/>
            <a:ext cx="127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Datamaster</a:t>
            </a:r>
            <a:endParaRPr lang="en-GB" dirty="0"/>
          </a:p>
        </p:txBody>
      </p:sp>
      <p:cxnSp>
        <p:nvCxnSpPr>
          <p:cNvPr id="95" name="Gerade Verbindung mit Pfeil 94"/>
          <p:cNvCxnSpPr>
            <a:stCxn id="89" idx="3"/>
            <a:endCxn id="92" idx="1"/>
          </p:cNvCxnSpPr>
          <p:nvPr/>
        </p:nvCxnSpPr>
        <p:spPr>
          <a:xfrm flipV="1">
            <a:off x="3133248" y="4249859"/>
            <a:ext cx="425371" cy="55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Gerade Verbindung mit Pfeil 99"/>
          <p:cNvCxnSpPr>
            <a:stCxn id="88" idx="2"/>
            <a:endCxn id="89" idx="0"/>
          </p:cNvCxnSpPr>
          <p:nvPr/>
        </p:nvCxnSpPr>
        <p:spPr>
          <a:xfrm flipH="1">
            <a:off x="1925713" y="2707054"/>
            <a:ext cx="15283" cy="10785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Textfeld 104"/>
          <p:cNvSpPr txBox="1"/>
          <p:nvPr/>
        </p:nvSpPr>
        <p:spPr>
          <a:xfrm>
            <a:off x="2359078" y="4255436"/>
            <a:ext cx="68922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BPs n</a:t>
            </a:r>
            <a:endParaRPr lang="en-GB" dirty="0"/>
          </a:p>
        </p:txBody>
      </p:sp>
      <p:cxnSp>
        <p:nvCxnSpPr>
          <p:cNvPr id="106" name="Gerade Verbindung mit Pfeil 105"/>
          <p:cNvCxnSpPr>
            <a:stCxn id="76" idx="3"/>
            <a:endCxn id="105" idx="1"/>
          </p:cNvCxnSpPr>
          <p:nvPr/>
        </p:nvCxnSpPr>
        <p:spPr>
          <a:xfrm>
            <a:off x="2162865" y="4440102"/>
            <a:ext cx="19621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Textfeld 110"/>
          <p:cNvSpPr txBox="1"/>
          <p:nvPr/>
        </p:nvSpPr>
        <p:spPr>
          <a:xfrm>
            <a:off x="8883464" y="2644328"/>
            <a:ext cx="234647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Include / exclude BP(C)</a:t>
            </a:r>
            <a:endParaRPr lang="en-GB" sz="1600" b="1" dirty="0" smtClean="0"/>
          </a:p>
        </p:txBody>
      </p:sp>
      <p:cxnSp>
        <p:nvCxnSpPr>
          <p:cNvPr id="113" name="Gewinkelter Verbinder 112"/>
          <p:cNvCxnSpPr>
            <a:stCxn id="109" idx="2"/>
            <a:endCxn id="92" idx="2"/>
          </p:cNvCxnSpPr>
          <p:nvPr/>
        </p:nvCxnSpPr>
        <p:spPr>
          <a:xfrm rot="5400000" flipH="1">
            <a:off x="7693562" y="3951625"/>
            <a:ext cx="634390" cy="4091892"/>
          </a:xfrm>
          <a:prstGeom prst="bentConnector3">
            <a:avLst>
              <a:gd name="adj1" fmla="val -36035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Gerade Verbindung mit Pfeil 118"/>
          <p:cNvCxnSpPr/>
          <p:nvPr/>
        </p:nvCxnSpPr>
        <p:spPr>
          <a:xfrm>
            <a:off x="5184742" y="4203892"/>
            <a:ext cx="1626124" cy="0"/>
          </a:xfrm>
          <a:prstGeom prst="straightConnector1">
            <a:avLst/>
          </a:prstGeom>
          <a:ln w="38100">
            <a:solidFill>
              <a:srgbClr val="CFAFE7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Gerade Verbindung mit Pfeil 121"/>
          <p:cNvCxnSpPr>
            <a:stCxn id="86" idx="2"/>
            <a:endCxn id="92" idx="0"/>
          </p:cNvCxnSpPr>
          <p:nvPr/>
        </p:nvCxnSpPr>
        <p:spPr>
          <a:xfrm flipH="1">
            <a:off x="5964811" y="2383625"/>
            <a:ext cx="5" cy="4357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189331" y="5044072"/>
            <a:ext cx="24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⁞</a:t>
            </a:r>
            <a:endParaRPr lang="en-GB" dirty="0"/>
          </a:p>
        </p:txBody>
      </p:sp>
      <p:sp>
        <p:nvSpPr>
          <p:cNvPr id="58" name="Textfeld 57"/>
          <p:cNvSpPr txBox="1"/>
          <p:nvPr/>
        </p:nvSpPr>
        <p:spPr>
          <a:xfrm>
            <a:off x="5841218" y="5044072"/>
            <a:ext cx="24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⁞</a:t>
            </a:r>
            <a:endParaRPr lang="en-GB" dirty="0"/>
          </a:p>
        </p:txBody>
      </p:sp>
      <p:sp>
        <p:nvSpPr>
          <p:cNvPr id="59" name="Textfeld 58"/>
          <p:cNvSpPr txBox="1"/>
          <p:nvPr/>
        </p:nvSpPr>
        <p:spPr>
          <a:xfrm>
            <a:off x="7549482" y="5044072"/>
            <a:ext cx="24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⁞</a:t>
            </a:r>
            <a:endParaRPr lang="en-GB" dirty="0"/>
          </a:p>
        </p:txBody>
      </p:sp>
      <p:sp>
        <p:nvSpPr>
          <p:cNvPr id="55" name="Textfeld 54"/>
          <p:cNvSpPr txBox="1"/>
          <p:nvPr/>
        </p:nvSpPr>
        <p:spPr>
          <a:xfrm>
            <a:off x="312180" y="3788194"/>
            <a:ext cx="335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Event / timing message sequence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1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Missing &amp; drawbacks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277827"/>
            <a:ext cx="10515600" cy="505555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Missing</a:t>
            </a:r>
          </a:p>
          <a:p>
            <a:pPr lvl="1"/>
            <a:r>
              <a:rPr lang="en-GB" dirty="0" smtClean="0"/>
              <a:t>generating exit &amp; entry points for </a:t>
            </a:r>
            <a:r>
              <a:rPr lang="en-GB" dirty="0" err="1" smtClean="0"/>
              <a:t>supercycles</a:t>
            </a:r>
            <a:r>
              <a:rPr lang="en-GB" dirty="0" smtClean="0"/>
              <a:t>; poor man’s solution: start / end of periodicity</a:t>
            </a:r>
          </a:p>
          <a:p>
            <a:pPr lvl="1"/>
            <a:r>
              <a:rPr lang="en-GB" dirty="0" smtClean="0"/>
              <a:t>integrity checks</a:t>
            </a:r>
          </a:p>
          <a:p>
            <a:pPr lvl="1"/>
            <a:r>
              <a:rPr lang="en-GB" dirty="0" smtClean="0"/>
              <a:t>rarely executed FAIR BPCs (storage rings with long cycle times)</a:t>
            </a:r>
          </a:p>
          <a:p>
            <a:pPr lvl="1"/>
            <a:r>
              <a:rPr lang="en-GB" dirty="0" smtClean="0"/>
              <a:t>…</a:t>
            </a:r>
          </a:p>
          <a:p>
            <a:endParaRPr lang="en-GB" dirty="0" smtClean="0"/>
          </a:p>
          <a:p>
            <a:r>
              <a:rPr lang="en-GB" dirty="0" smtClean="0"/>
              <a:t>Long FAIR periodicity:</a:t>
            </a:r>
          </a:p>
          <a:p>
            <a:pPr lvl="1"/>
            <a:r>
              <a:rPr lang="en-GB" dirty="0" smtClean="0"/>
              <a:t>Large pre-calculated patterns need lots of memory in </a:t>
            </a:r>
            <a:r>
              <a:rPr lang="en-GB" dirty="0" err="1" smtClean="0"/>
              <a:t>datamaster</a:t>
            </a:r>
            <a:endParaRPr lang="en-GB" dirty="0" smtClean="0"/>
          </a:p>
          <a:p>
            <a:pPr lvl="1"/>
            <a:r>
              <a:rPr lang="en-GB" dirty="0" smtClean="0"/>
              <a:t>Resort: Use several small periodic patterns in hierarchical pattern structure, branch as needed</a:t>
            </a:r>
          </a:p>
          <a:p>
            <a:pPr lvl="1"/>
            <a:r>
              <a:rPr lang="en-GB" dirty="0" smtClean="0"/>
              <a:t>Complex to build, care for transitions</a:t>
            </a:r>
          </a:p>
          <a:p>
            <a:r>
              <a:rPr lang="en-GB" dirty="0" smtClean="0"/>
              <a:t>UNILAC pattern / </a:t>
            </a:r>
            <a:r>
              <a:rPr lang="en-GB" dirty="0" err="1" smtClean="0"/>
              <a:t>supercycles</a:t>
            </a:r>
            <a:r>
              <a:rPr lang="en-GB" dirty="0" smtClean="0"/>
              <a:t> would have to be adapted to any change in SIS18 …</a:t>
            </a:r>
          </a:p>
          <a:p>
            <a:pPr lvl="1"/>
            <a:r>
              <a:rPr lang="en-GB" dirty="0" smtClean="0"/>
              <a:t>… pattern</a:t>
            </a:r>
          </a:p>
          <a:p>
            <a:pPr lvl="2"/>
            <a:r>
              <a:rPr lang="en-GB" dirty="0" smtClean="0"/>
              <a:t>Modularize UNILAC pattern similar to SIS18 pattern (see above)</a:t>
            </a:r>
          </a:p>
          <a:p>
            <a:pPr lvl="2"/>
            <a:r>
              <a:rPr lang="en-GB" dirty="0" smtClean="0"/>
              <a:t>Enable single execution of extra patterns</a:t>
            </a:r>
          </a:p>
          <a:p>
            <a:pPr lvl="2"/>
            <a:r>
              <a:rPr lang="en-GB" dirty="0" smtClean="0"/>
              <a:t>Challenges mentioned above</a:t>
            </a:r>
          </a:p>
          <a:p>
            <a:pPr lvl="1"/>
            <a:r>
              <a:rPr lang="en-GB" dirty="0" smtClean="0"/>
              <a:t>… cycle time</a:t>
            </a:r>
          </a:p>
          <a:p>
            <a:pPr lvl="2"/>
            <a:r>
              <a:rPr lang="en-GB" dirty="0" smtClean="0"/>
              <a:t>Introduce buffer times to allow (small) changes in SIS18 cycle time during setup</a:t>
            </a:r>
          </a:p>
          <a:p>
            <a:pPr lvl="2"/>
            <a:r>
              <a:rPr lang="en-GB" dirty="0" smtClean="0"/>
              <a:t>Eliminate buffer times on stable SIS18 operation</a:t>
            </a:r>
          </a:p>
          <a:p>
            <a:pPr lvl="2"/>
            <a:r>
              <a:rPr lang="en-GB" dirty="0" smtClean="0"/>
              <a:t>Needs UNILAC-SIS18 sync as now, SIS18 waiting for UNILAC</a:t>
            </a:r>
          </a:p>
          <a:p>
            <a:pPr lvl="1"/>
            <a:r>
              <a:rPr lang="en-GB" dirty="0" smtClean="0"/>
              <a:t>Non-periodic </a:t>
            </a:r>
            <a:r>
              <a:rPr lang="en-GB" dirty="0"/>
              <a:t>beam </a:t>
            </a:r>
            <a:r>
              <a:rPr lang="en-GB" dirty="0" smtClean="0"/>
              <a:t>requests could be handled in the same way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6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26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2"/>
            <a:ext cx="12192000" cy="66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31246"/>
            <a:ext cx="10515600" cy="1325563"/>
          </a:xfrm>
        </p:spPr>
        <p:txBody>
          <a:bodyPr/>
          <a:lstStyle/>
          <a:p>
            <a:r>
              <a:rPr lang="en-GB" dirty="0" smtClean="0"/>
              <a:t>Timing Groups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294317"/>
            <a:ext cx="10299427" cy="4351338"/>
          </a:xfrm>
        </p:spPr>
        <p:txBody>
          <a:bodyPr>
            <a:normAutofit lnSpcReduction="10000"/>
          </a:bodyPr>
          <a:lstStyle/>
          <a:p>
            <a:r>
              <a:rPr lang="en-GB" dirty="0" err="1" smtClean="0"/>
              <a:t>Fragen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(Super-)Timing Groups:</a:t>
            </a:r>
          </a:p>
          <a:p>
            <a:pPr lvl="1"/>
            <a:r>
              <a:rPr lang="en-GB" dirty="0"/>
              <a:t>Dipole in der EH </a:t>
            </a:r>
            <a:r>
              <a:rPr lang="en-GB" dirty="0" err="1"/>
              <a:t>kompatibel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FAIR-TG-</a:t>
            </a:r>
            <a:r>
              <a:rPr lang="en-GB" dirty="0" err="1"/>
              <a:t>Konzept</a:t>
            </a:r>
            <a:r>
              <a:rPr lang="en-GB" dirty="0"/>
              <a:t>?</a:t>
            </a:r>
          </a:p>
          <a:p>
            <a:pPr lvl="1"/>
            <a:r>
              <a:rPr lang="en-GB" dirty="0" smtClean="0"/>
              <a:t>Super-Timing Groups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Ausmaskieren</a:t>
            </a:r>
            <a:r>
              <a:rPr lang="en-GB" dirty="0" smtClean="0"/>
              <a:t> der Event-ID?</a:t>
            </a:r>
          </a:p>
          <a:p>
            <a:pPr lvl="1"/>
            <a:r>
              <a:rPr lang="en-GB" dirty="0" smtClean="0"/>
              <a:t>GUN6MU2_TO_UCW </a:t>
            </a:r>
            <a:r>
              <a:rPr lang="en-GB" dirty="0" err="1" smtClean="0"/>
              <a:t>eigenes</a:t>
            </a:r>
            <a:r>
              <a:rPr lang="en-GB" dirty="0" smtClean="0"/>
              <a:t> Timing </a:t>
            </a:r>
            <a:r>
              <a:rPr lang="en-GB" dirty="0" err="1" smtClean="0"/>
              <a:t>oder</a:t>
            </a:r>
            <a:r>
              <a:rPr lang="en-GB" dirty="0" smtClean="0"/>
              <a:t> HLI-Timing?</a:t>
            </a:r>
          </a:p>
          <a:p>
            <a:pPr lvl="1"/>
            <a:r>
              <a:rPr lang="en-GB" dirty="0" smtClean="0"/>
              <a:t>2. </a:t>
            </a:r>
            <a:r>
              <a:rPr lang="en-GB" dirty="0" err="1" smtClean="0"/>
              <a:t>Quelle</a:t>
            </a:r>
            <a:r>
              <a:rPr lang="en-GB" dirty="0" smtClean="0"/>
              <a:t> HLI?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smtClean="0"/>
              <a:t>Intern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klären</a:t>
            </a:r>
            <a:r>
              <a:rPr lang="en-GB" dirty="0" smtClean="0"/>
              <a:t>:</a:t>
            </a:r>
          </a:p>
          <a:p>
            <a:pPr lvl="1"/>
            <a:r>
              <a:rPr lang="en-GB" dirty="0"/>
              <a:t>STG </a:t>
            </a:r>
            <a:r>
              <a:rPr lang="en-GB" dirty="0" err="1"/>
              <a:t>Poststripper</a:t>
            </a:r>
            <a:r>
              <a:rPr lang="en-GB" dirty="0"/>
              <a:t> </a:t>
            </a:r>
            <a:r>
              <a:rPr lang="en-GB" dirty="0" err="1"/>
              <a:t>inkl</a:t>
            </a:r>
            <a:r>
              <a:rPr lang="en-GB" dirty="0"/>
              <a:t>. UT1MK0, UT1MK1 </a:t>
            </a:r>
            <a:r>
              <a:rPr lang="en-GB" dirty="0" err="1"/>
              <a:t>bis</a:t>
            </a:r>
            <a:r>
              <a:rPr lang="en-GB" dirty="0"/>
              <a:t> </a:t>
            </a:r>
            <a:r>
              <a:rPr lang="en-GB" dirty="0" err="1"/>
              <a:t>inkl</a:t>
            </a:r>
            <a:r>
              <a:rPr lang="en-GB" dirty="0"/>
              <a:t>. UT2MK2? Oder </a:t>
            </a:r>
            <a:r>
              <a:rPr lang="en-GB" dirty="0" err="1"/>
              <a:t>eigene</a:t>
            </a:r>
            <a:r>
              <a:rPr lang="en-GB" dirty="0"/>
              <a:t> TG UT1MK1_TO_UT2MK2 </a:t>
            </a:r>
            <a:r>
              <a:rPr lang="en-GB" dirty="0" err="1"/>
              <a:t>notwendig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eigentlich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Zeit</a:t>
            </a:r>
            <a:r>
              <a:rPr lang="en-GB" dirty="0"/>
              <a:t> das Timing in UH1 </a:t>
            </a:r>
            <a:r>
              <a:rPr lang="en-GB" dirty="0" err="1"/>
              <a:t>gemacht</a:t>
            </a:r>
            <a:r>
              <a:rPr lang="en-GB" dirty="0"/>
              <a:t>? An </a:t>
            </a:r>
            <a:r>
              <a:rPr lang="en-GB" dirty="0" err="1"/>
              <a:t>sich</a:t>
            </a:r>
            <a:r>
              <a:rPr lang="en-GB" dirty="0"/>
              <a:t> UH-Timing, </a:t>
            </a:r>
            <a:r>
              <a:rPr lang="en-GB" dirty="0" err="1"/>
              <a:t>aber</a:t>
            </a:r>
            <a:r>
              <a:rPr lang="en-GB" dirty="0"/>
              <a:t> </a:t>
            </a:r>
            <a:r>
              <a:rPr lang="en-GB" dirty="0" err="1"/>
              <a:t>Pulslänge</a:t>
            </a:r>
            <a:r>
              <a:rPr lang="en-GB" dirty="0"/>
              <a:t>=</a:t>
            </a:r>
            <a:r>
              <a:rPr lang="en-GB" dirty="0" err="1"/>
              <a:t>Quellenpulslänge</a:t>
            </a:r>
            <a:r>
              <a:rPr lang="en-GB" dirty="0"/>
              <a:t>(UR,UL)? </a:t>
            </a:r>
          </a:p>
          <a:p>
            <a:pPr lvl="1"/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7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Timing Groups: EH dipole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28</a:t>
            </a:fld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51" y="1467748"/>
            <a:ext cx="7707240" cy="53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95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UNILAC </a:t>
            </a:r>
            <a:r>
              <a:rPr lang="en-GB" dirty="0" err="1" smtClean="0"/>
              <a:t>Pulszentrale</a:t>
            </a:r>
            <a:r>
              <a:rPr lang="en-GB" dirty="0"/>
              <a:t> </a:t>
            </a:r>
            <a:r>
              <a:rPr lang="en-GB" dirty="0" smtClean="0"/>
              <a:t>(UPZ) in a nutshell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3579" y="1448128"/>
            <a:ext cx="5686221" cy="499976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Operating scenario</a:t>
            </a:r>
          </a:p>
          <a:p>
            <a:pPr lvl="1"/>
            <a:r>
              <a:rPr lang="en-GB" dirty="0" smtClean="0"/>
              <a:t>One main user gets up to 50 Hz</a:t>
            </a:r>
          </a:p>
          <a:p>
            <a:pPr lvl="1"/>
            <a:r>
              <a:rPr lang="en-GB" dirty="0" smtClean="0"/>
              <a:t>Secondary users get up to 5 Hz</a:t>
            </a:r>
          </a:p>
          <a:p>
            <a:pPr lvl="1"/>
            <a:r>
              <a:rPr lang="en-GB" dirty="0" smtClean="0"/>
              <a:t>SIS18 handled upon request, merely “perturbation” of UNILAC operation</a:t>
            </a:r>
          </a:p>
          <a:p>
            <a:pPr lvl="1"/>
            <a:r>
              <a:rPr lang="en-GB" dirty="0" smtClean="0"/>
              <a:t>Prerequisite of </a:t>
            </a:r>
            <a:r>
              <a:rPr lang="en-GB" dirty="0"/>
              <a:t>uninterrupted operation for stability reasons, </a:t>
            </a:r>
            <a:r>
              <a:rPr lang="en-GB" dirty="0" smtClean="0"/>
              <a:t>e.g. beams with interlock continue to operate w/o beam</a:t>
            </a:r>
          </a:p>
          <a:p>
            <a:endParaRPr lang="en-GB" dirty="0" smtClean="0"/>
          </a:p>
          <a:p>
            <a:r>
              <a:rPr lang="en-GB" dirty="0" smtClean="0"/>
              <a:t>Based </a:t>
            </a:r>
            <a:r>
              <a:rPr lang="en-GB" dirty="0"/>
              <a:t>on repetition </a:t>
            </a:r>
            <a:r>
              <a:rPr lang="en-GB" dirty="0" smtClean="0"/>
              <a:t>rates &amp; requests</a:t>
            </a:r>
            <a:endParaRPr lang="en-GB" dirty="0"/>
          </a:p>
          <a:p>
            <a:pPr lvl="1"/>
            <a:r>
              <a:rPr lang="en-GB" dirty="0"/>
              <a:t>Operation defined by </a:t>
            </a:r>
            <a:r>
              <a:rPr lang="en-GB" dirty="0" smtClean="0"/>
              <a:t>nominal repetition </a:t>
            </a:r>
            <a:r>
              <a:rPr lang="en-GB" dirty="0"/>
              <a:t>rates for sources and beams</a:t>
            </a:r>
          </a:p>
          <a:p>
            <a:pPr lvl="1"/>
            <a:r>
              <a:rPr lang="en-GB" dirty="0" smtClean="0"/>
              <a:t>Complemented by beams upon request</a:t>
            </a:r>
          </a:p>
          <a:p>
            <a:pPr lvl="1"/>
            <a:r>
              <a:rPr lang="en-GB" dirty="0" smtClean="0"/>
              <a:t>No </a:t>
            </a:r>
            <a:r>
              <a:rPr lang="en-GB" dirty="0"/>
              <a:t>way foreseen to maintain strict </a:t>
            </a:r>
            <a:r>
              <a:rPr lang="en-GB" dirty="0" smtClean="0"/>
              <a:t>rates, </a:t>
            </a:r>
            <a:r>
              <a:rPr lang="en-GB" dirty="0"/>
              <a:t>order or periodicity </a:t>
            </a:r>
            <a:r>
              <a:rPr lang="en-GB" dirty="0" smtClean="0"/>
              <a:t>of </a:t>
            </a:r>
            <a:r>
              <a:rPr lang="en-GB" dirty="0"/>
              <a:t>beams</a:t>
            </a:r>
          </a:p>
          <a:p>
            <a:endParaRPr lang="en-GB" dirty="0" smtClean="0"/>
          </a:p>
          <a:p>
            <a:r>
              <a:rPr lang="en-GB" dirty="0" smtClean="0"/>
              <a:t>Source driven</a:t>
            </a:r>
          </a:p>
          <a:p>
            <a:pPr lvl="1"/>
            <a:r>
              <a:rPr lang="en-GB" dirty="0" smtClean="0"/>
              <a:t>Repetition </a:t>
            </a:r>
            <a:r>
              <a:rPr lang="en-GB" dirty="0"/>
              <a:t>rates for sources </a:t>
            </a:r>
            <a:r>
              <a:rPr lang="en-GB" dirty="0" smtClean="0"/>
              <a:t>are applied strictly*</a:t>
            </a:r>
          </a:p>
          <a:p>
            <a:pPr lvl="1"/>
            <a:r>
              <a:rPr lang="en-GB" dirty="0" smtClean="0"/>
              <a:t>Whenever a source is ready, UPZ looks for consumer</a:t>
            </a:r>
          </a:p>
          <a:p>
            <a:pPr lvl="1"/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448128"/>
            <a:ext cx="5683604" cy="499976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Priority driven</a:t>
            </a:r>
          </a:p>
          <a:p>
            <a:pPr lvl="1"/>
            <a:r>
              <a:rPr lang="en-GB" dirty="0" smtClean="0"/>
              <a:t>Simple, but highly efficient concept, based on counters</a:t>
            </a:r>
          </a:p>
          <a:p>
            <a:pPr lvl="1"/>
            <a:r>
              <a:rPr lang="en-GB" dirty="0"/>
              <a:t>Infrequent beams are privileged, frequent beams lose </a:t>
            </a:r>
            <a:r>
              <a:rPr lang="en-GB" dirty="0" smtClean="0"/>
              <a:t>pulses; nominal repetition rates are rarely matched</a:t>
            </a:r>
            <a:endParaRPr lang="en-GB" dirty="0"/>
          </a:p>
          <a:p>
            <a:pPr lvl="1"/>
            <a:r>
              <a:rPr lang="en-GB" dirty="0" smtClean="0"/>
              <a:t>Unused </a:t>
            </a:r>
            <a:r>
              <a:rPr lang="en-GB" dirty="0"/>
              <a:t>cycles </a:t>
            </a:r>
            <a:r>
              <a:rPr lang="en-GB" dirty="0" smtClean="0"/>
              <a:t>used </a:t>
            </a:r>
            <a:r>
              <a:rPr lang="en-GB" dirty="0"/>
              <a:t>for secondary </a:t>
            </a:r>
            <a:r>
              <a:rPr lang="en-GB" dirty="0" smtClean="0"/>
              <a:t>tasks individually per </a:t>
            </a:r>
            <a:r>
              <a:rPr lang="en-GB" dirty="0"/>
              <a:t>timing section</a:t>
            </a:r>
          </a:p>
          <a:p>
            <a:pPr lvl="1"/>
            <a:r>
              <a:rPr lang="en-GB" dirty="0" smtClean="0"/>
              <a:t>Some exceptions handled, e.g. SIS18 requests, increasing complexity</a:t>
            </a:r>
          </a:p>
          <a:p>
            <a:endParaRPr lang="en-GB" dirty="0" smtClean="0"/>
          </a:p>
          <a:p>
            <a:r>
              <a:rPr lang="en-GB" dirty="0" smtClean="0"/>
              <a:t>Real time system</a:t>
            </a:r>
          </a:p>
          <a:p>
            <a:pPr lvl="1"/>
            <a:r>
              <a:rPr lang="en-GB" dirty="0" smtClean="0"/>
              <a:t>UPZ takes decisions for next cycle, no </a:t>
            </a:r>
            <a:r>
              <a:rPr lang="en-GB" dirty="0"/>
              <a:t>further knowledge by concept</a:t>
            </a:r>
          </a:p>
          <a:p>
            <a:pPr lvl="1"/>
            <a:r>
              <a:rPr lang="en-GB" dirty="0" smtClean="0"/>
              <a:t>Devices </a:t>
            </a:r>
            <a:r>
              <a:rPr lang="en-GB" dirty="0"/>
              <a:t>have to follow within 15 </a:t>
            </a:r>
            <a:r>
              <a:rPr lang="en-GB" dirty="0" err="1"/>
              <a:t>ms</a:t>
            </a:r>
            <a:endParaRPr lang="en-GB" dirty="0"/>
          </a:p>
          <a:p>
            <a:pPr lvl="1"/>
            <a:r>
              <a:rPr lang="en-GB" dirty="0" smtClean="0"/>
              <a:t>Taking </a:t>
            </a:r>
            <a:r>
              <a:rPr lang="en-GB" dirty="0"/>
              <a:t>slow or limited devices into account is cumbersome</a:t>
            </a:r>
          </a:p>
          <a:p>
            <a:pPr lvl="1"/>
            <a:r>
              <a:rPr lang="en-GB" dirty="0"/>
              <a:t>Requests handled ad hoc, requestor has to wait for next available source </a:t>
            </a:r>
            <a:r>
              <a:rPr lang="en-GB" dirty="0" smtClean="0"/>
              <a:t>pulse</a:t>
            </a:r>
          </a:p>
          <a:p>
            <a:pPr lvl="1"/>
            <a:r>
              <a:rPr lang="en-GB" dirty="0" smtClean="0"/>
              <a:t>Specialities (profile grid </a:t>
            </a:r>
            <a:r>
              <a:rPr lang="en-GB" dirty="0"/>
              <a:t>g</a:t>
            </a:r>
            <a:r>
              <a:rPr lang="en-GB" dirty="0" smtClean="0"/>
              <a:t>uard) handled on best effort basis</a:t>
            </a:r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838200" y="6514609"/>
            <a:ext cx="4151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*: alternatively operation upon request only is possible</a:t>
            </a:r>
            <a:endParaRPr lang="en-GB" sz="1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4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6412303" y="3137364"/>
            <a:ext cx="50028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Sequence = </a:t>
            </a:r>
            <a:r>
              <a:rPr lang="en-GB" sz="1400" dirty="0" err="1" smtClean="0"/>
              <a:t>VirtAcc</a:t>
            </a:r>
            <a:endParaRPr lang="en-GB" sz="1400" dirty="0" smtClean="0"/>
          </a:p>
          <a:p>
            <a:r>
              <a:rPr lang="en-GB" sz="1400" dirty="0" smtClean="0"/>
              <a:t>Sequence 02: “not necessarily the same Sequence index between </a:t>
            </a:r>
          </a:p>
          <a:p>
            <a:r>
              <a:rPr lang="en-GB" sz="1400" dirty="0"/>
              <a:t>	</a:t>
            </a:r>
            <a:r>
              <a:rPr lang="en-GB" sz="1400" dirty="0" smtClean="0"/>
              <a:t>     particle transfers”</a:t>
            </a:r>
            <a:endParaRPr lang="en-GB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6412301" y="894742"/>
            <a:ext cx="516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Beam processes, beam production chains, sequences</a:t>
            </a:r>
            <a:endParaRPr lang="en-GB" u="sng" dirty="0"/>
          </a:p>
        </p:txBody>
      </p:sp>
      <p:sp>
        <p:nvSpPr>
          <p:cNvPr id="21" name="Textfeld 20"/>
          <p:cNvSpPr txBox="1"/>
          <p:nvPr/>
        </p:nvSpPr>
        <p:spPr>
          <a:xfrm>
            <a:off x="1867147" y="126565"/>
            <a:ext cx="2270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Excursion: Terms</a:t>
            </a:r>
            <a:endParaRPr lang="en-GB" sz="2400" dirty="0"/>
          </a:p>
        </p:txBody>
      </p:sp>
      <p:graphicFrame>
        <p:nvGraphicFramePr>
          <p:cNvPr id="27" name="Tabelle 26"/>
          <p:cNvGraphicFramePr>
            <a:graphicFrameLocks noGrp="1"/>
          </p:cNvGraphicFramePr>
          <p:nvPr>
            <p:extLst/>
          </p:nvPr>
        </p:nvGraphicFramePr>
        <p:xfrm>
          <a:off x="6395047" y="4938833"/>
          <a:ext cx="5779700" cy="1857762"/>
        </p:xfrm>
        <a:graphic>
          <a:graphicData uri="http://schemas.openxmlformats.org/drawingml/2006/table">
            <a:tbl>
              <a:tblPr/>
              <a:tblGrid>
                <a:gridCol w="442324">
                  <a:extLst>
                    <a:ext uri="{9D8B030D-6E8A-4147-A177-3AD203B41FA5}">
                      <a16:colId xmlns:a16="http://schemas.microsoft.com/office/drawing/2014/main" val="554410196"/>
                    </a:ext>
                  </a:extLst>
                </a:gridCol>
                <a:gridCol w="737206">
                  <a:extLst>
                    <a:ext uri="{9D8B030D-6E8A-4147-A177-3AD203B41FA5}">
                      <a16:colId xmlns:a16="http://schemas.microsoft.com/office/drawing/2014/main" val="514308149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3380972428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3178595735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3672711892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233459478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107492715"/>
                    </a:ext>
                  </a:extLst>
                </a:gridCol>
                <a:gridCol w="766695">
                  <a:extLst>
                    <a:ext uri="{9D8B030D-6E8A-4147-A177-3AD203B41FA5}">
                      <a16:colId xmlns:a16="http://schemas.microsoft.com/office/drawing/2014/main" val="2613916836"/>
                    </a:ext>
                  </a:extLst>
                </a:gridCol>
              </a:tblGrid>
              <a:tr h="206418"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08057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Sequence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435748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de-DE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SIS_BPC_A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4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164605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356006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606632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2+4+5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515734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790989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de-DE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SIS_BPC_B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571789"/>
                  </a:ext>
                </a:extLst>
              </a:tr>
              <a:tr h="206418">
                <a:tc>
                  <a:txBody>
                    <a:bodyPr/>
                    <a:lstStyle/>
                    <a:p>
                      <a:pPr algn="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735734"/>
                  </a:ext>
                </a:extLst>
              </a:tr>
            </a:tbl>
          </a:graphicData>
        </a:graphic>
      </p:graphicFrame>
      <p:sp>
        <p:nvSpPr>
          <p:cNvPr id="29" name="Textfeld 28"/>
          <p:cNvSpPr txBox="1"/>
          <p:nvPr/>
        </p:nvSpPr>
        <p:spPr>
          <a:xfrm>
            <a:off x="6412300" y="4569501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Pattern</a:t>
            </a:r>
            <a:endParaRPr lang="en-GB" u="sng" dirty="0"/>
          </a:p>
        </p:txBody>
      </p:sp>
      <p:graphicFrame>
        <p:nvGraphicFramePr>
          <p:cNvPr id="30" name="Tabelle 29"/>
          <p:cNvGraphicFramePr>
            <a:graphicFrameLocks noGrp="1"/>
          </p:cNvGraphicFramePr>
          <p:nvPr>
            <p:extLst/>
          </p:nvPr>
        </p:nvGraphicFramePr>
        <p:xfrm>
          <a:off x="6412301" y="1274291"/>
          <a:ext cx="5431654" cy="1906371"/>
        </p:xfrm>
        <a:graphic>
          <a:graphicData uri="http://schemas.openxmlformats.org/drawingml/2006/table">
            <a:tbl>
              <a:tblPr/>
              <a:tblGrid>
                <a:gridCol w="1169909">
                  <a:extLst>
                    <a:ext uri="{9D8B030D-6E8A-4147-A177-3AD203B41FA5}">
                      <a16:colId xmlns:a16="http://schemas.microsoft.com/office/drawing/2014/main" val="2024812283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101765948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2089960086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1083075935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2591401008"/>
                    </a:ext>
                  </a:extLst>
                </a:gridCol>
                <a:gridCol w="852349">
                  <a:extLst>
                    <a:ext uri="{9D8B030D-6E8A-4147-A177-3AD203B41FA5}">
                      <a16:colId xmlns:a16="http://schemas.microsoft.com/office/drawing/2014/main" val="651546442"/>
                    </a:ext>
                  </a:extLst>
                </a:gridCol>
              </a:tblGrid>
              <a:tr h="21181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BPC / Sequence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Particle Transfer / Timing Group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804126"/>
                  </a:ext>
                </a:extLst>
              </a:tr>
              <a:tr h="2118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096281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812585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857894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429322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193680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38740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HSI15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TK15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086653"/>
                  </a:ext>
                </a:extLst>
              </a:tr>
              <a:tr h="2118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HLI</a:t>
                      </a:r>
                      <a:r>
                        <a:rPr lang="de-DE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</a:t>
                      </a:r>
                      <a:r>
                        <a:rPr lang="de-DE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</a:t>
                      </a:r>
                      <a:r>
                        <a:rPr lang="de-DE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479430"/>
                  </a:ext>
                </a:extLst>
              </a:tr>
            </a:tbl>
          </a:graphicData>
        </a:graphic>
      </p:graphicFrame>
      <p:sp>
        <p:nvSpPr>
          <p:cNvPr id="34" name="Rechteck 33"/>
          <p:cNvSpPr/>
          <p:nvPr/>
        </p:nvSpPr>
        <p:spPr>
          <a:xfrm>
            <a:off x="7586888" y="5357090"/>
            <a:ext cx="3828260" cy="1437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feld 34"/>
          <p:cNvSpPr txBox="1"/>
          <p:nvPr/>
        </p:nvSpPr>
        <p:spPr>
          <a:xfrm>
            <a:off x="6412300" y="4569501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rgbClr val="FF0000"/>
                </a:solidFill>
              </a:rPr>
              <a:t>Pattern</a:t>
            </a:r>
            <a:endParaRPr lang="en-GB" u="sng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66726" y="1274291"/>
            <a:ext cx="4287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field = beam process</a:t>
            </a:r>
          </a:p>
          <a:p>
            <a:r>
              <a:rPr lang="en-GB" dirty="0" smtClean="0"/>
              <a:t>row </a:t>
            </a:r>
            <a:r>
              <a:rPr lang="en-GB" dirty="0"/>
              <a:t>= beam production </a:t>
            </a:r>
            <a:r>
              <a:rPr lang="en-GB" dirty="0" smtClean="0"/>
              <a:t>chain (same colour)</a:t>
            </a:r>
          </a:p>
          <a:p>
            <a:r>
              <a:rPr lang="en-GB" dirty="0"/>
              <a:t>r</a:t>
            </a:r>
            <a:r>
              <a:rPr lang="en-GB" dirty="0" smtClean="0"/>
              <a:t>ow </a:t>
            </a:r>
            <a:r>
              <a:rPr lang="en-GB" dirty="0"/>
              <a:t>= </a:t>
            </a:r>
            <a:r>
              <a:rPr lang="en-GB" dirty="0" smtClean="0"/>
              <a:t>sequence (=</a:t>
            </a:r>
            <a:r>
              <a:rPr lang="en-GB" dirty="0" err="1" smtClean="0"/>
              <a:t>virtacc</a:t>
            </a:r>
            <a:r>
              <a:rPr lang="en-GB" dirty="0" smtClean="0"/>
              <a:t>?)</a:t>
            </a:r>
            <a:endParaRPr lang="en-GB" dirty="0"/>
          </a:p>
          <a:p>
            <a:endParaRPr lang="en-GB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35546" y="3674202"/>
            <a:ext cx="6606296" cy="3139321"/>
            <a:chOff x="559749" y="3891018"/>
            <a:chExt cx="6606296" cy="3139321"/>
          </a:xfrm>
        </p:grpSpPr>
        <p:sp>
          <p:nvSpPr>
            <p:cNvPr id="18" name="Textfeld 17"/>
            <p:cNvSpPr txBox="1"/>
            <p:nvPr/>
          </p:nvSpPr>
          <p:spPr>
            <a:xfrm>
              <a:off x="559749" y="3891018"/>
              <a:ext cx="6606296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field = beam process</a:t>
              </a:r>
            </a:p>
            <a:p>
              <a:r>
                <a:rPr lang="en-GB" dirty="0" smtClean="0"/>
                <a:t>row </a:t>
              </a:r>
              <a:r>
                <a:rPr lang="en-GB" dirty="0"/>
                <a:t>= </a:t>
              </a:r>
              <a:r>
                <a:rPr lang="en-GB" dirty="0" smtClean="0"/>
                <a:t>pulse / UNILAC cycle (50 Hz)</a:t>
              </a:r>
            </a:p>
            <a:p>
              <a:r>
                <a:rPr lang="en-GB" dirty="0" smtClean="0"/>
                <a:t>row = </a:t>
              </a:r>
              <a:r>
                <a:rPr lang="en-GB" b="1" dirty="0" smtClean="0"/>
                <a:t>several</a:t>
              </a:r>
              <a:r>
                <a:rPr lang="en-GB" dirty="0" smtClean="0"/>
                <a:t> beam </a:t>
              </a:r>
              <a:r>
                <a:rPr lang="en-GB" dirty="0"/>
                <a:t>production </a:t>
              </a:r>
              <a:r>
                <a:rPr lang="en-GB" dirty="0" smtClean="0"/>
                <a:t>chains (same colour) </a:t>
              </a:r>
              <a:r>
                <a:rPr lang="en-GB" b="1" dirty="0" smtClean="0"/>
                <a:t>simultaneously</a:t>
              </a:r>
            </a:p>
            <a:p>
              <a:r>
                <a:rPr lang="en-GB" dirty="0"/>
                <a:t>r</a:t>
              </a:r>
              <a:r>
                <a:rPr lang="en-GB" dirty="0" smtClean="0"/>
                <a:t>ow </a:t>
              </a:r>
              <a:r>
                <a:rPr lang="en-GB" dirty="0"/>
                <a:t>= </a:t>
              </a:r>
              <a:r>
                <a:rPr lang="en-GB" b="1" dirty="0"/>
                <a:t>several </a:t>
              </a:r>
              <a:r>
                <a:rPr lang="en-GB" dirty="0" smtClean="0"/>
                <a:t>sequences</a:t>
              </a:r>
              <a:r>
                <a:rPr lang="en-GB" b="1" dirty="0" smtClean="0"/>
                <a:t> simultaneously</a:t>
              </a:r>
            </a:p>
            <a:p>
              <a:r>
                <a:rPr lang="en-GB" dirty="0" smtClean="0"/>
                <a:t>           (but in variable combinations)</a:t>
              </a:r>
            </a:p>
            <a:p>
              <a:r>
                <a:rPr lang="en-GB" dirty="0"/>
                <a:t> </a:t>
              </a:r>
              <a:r>
                <a:rPr lang="en-GB" dirty="0" smtClean="0"/>
                <a:t>       = pattern</a:t>
              </a:r>
            </a:p>
            <a:p>
              <a:endParaRPr lang="en-GB" dirty="0"/>
            </a:p>
            <a:p>
              <a:r>
                <a:rPr lang="en-GB" dirty="0" smtClean="0"/>
                <a:t>The same UNILAC-BPC may serve several SIS18-BPCs (01&gt;A, 01&gt;B)</a:t>
              </a:r>
            </a:p>
            <a:p>
              <a:r>
                <a:rPr lang="en-GB" dirty="0" smtClean="0"/>
                <a:t>-&gt; different sequences / BPCs?</a:t>
              </a:r>
            </a:p>
            <a:p>
              <a:r>
                <a:rPr lang="en-GB" dirty="0" smtClean="0"/>
                <a:t>-&gt; </a:t>
              </a:r>
              <a:r>
                <a:rPr lang="en-GB" dirty="0" err="1" smtClean="0"/>
                <a:t>DeviceAccess</a:t>
              </a:r>
              <a:r>
                <a:rPr lang="en-GB" dirty="0" smtClean="0"/>
                <a:t>!</a:t>
              </a:r>
              <a:endParaRPr lang="en-GB" dirty="0"/>
            </a:p>
            <a:p>
              <a:endParaRPr lang="en-GB" dirty="0"/>
            </a:p>
          </p:txBody>
        </p:sp>
        <p:sp>
          <p:nvSpPr>
            <p:cNvPr id="3" name="Rechteck 2"/>
            <p:cNvSpPr/>
            <p:nvPr/>
          </p:nvSpPr>
          <p:spPr>
            <a:xfrm>
              <a:off x="640936" y="5346149"/>
              <a:ext cx="363020" cy="2093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9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296666"/>
              </p:ext>
            </p:extLst>
          </p:nvPr>
        </p:nvGraphicFramePr>
        <p:xfrm>
          <a:off x="7827695" y="1320669"/>
          <a:ext cx="3830400" cy="51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" name="CorelDRAW" r:id="rId3" imgW="6562441" imgH="8848453" progId="CorelDraw.Graphic.18">
                  <p:embed/>
                </p:oleObj>
              </mc:Choice>
              <mc:Fallback>
                <p:oleObj name="CorelDRAW" r:id="rId3" imgW="6562441" imgH="88484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27695" y="1320669"/>
                        <a:ext cx="3830400" cy="5165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37559" y="1290349"/>
            <a:ext cx="7144284" cy="5207000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 smtClean="0"/>
              <a:t>Supercycle</a:t>
            </a:r>
            <a:r>
              <a:rPr lang="en-GB" dirty="0" smtClean="0"/>
              <a:t> (pattern, schedule) as loop / periodic graph</a:t>
            </a:r>
          </a:p>
          <a:p>
            <a:pPr lvl="1"/>
            <a:r>
              <a:rPr lang="en-GB" dirty="0" smtClean="0"/>
              <a:t>Nodes contain beam processes</a:t>
            </a:r>
          </a:p>
          <a:p>
            <a:pPr lvl="1"/>
            <a:r>
              <a:rPr lang="en-GB" dirty="0" smtClean="0"/>
              <a:t>Two approaches</a:t>
            </a:r>
          </a:p>
          <a:p>
            <a:pPr lvl="2"/>
            <a:r>
              <a:rPr lang="en-GB" dirty="0" smtClean="0"/>
              <a:t>Monolithic: Whole schedule in one loop, all beam processes for cycle in one node </a:t>
            </a:r>
          </a:p>
          <a:p>
            <a:pPr lvl="2"/>
            <a:r>
              <a:rPr lang="en-GB" dirty="0" smtClean="0"/>
              <a:t>One loop per timing group: More flexible, needs </a:t>
            </a:r>
            <a:r>
              <a:rPr lang="en-GB" dirty="0" smtClean="0">
                <a:solidFill>
                  <a:srgbClr val="FFC000"/>
                </a:solidFill>
              </a:rPr>
              <a:t>synchronization</a:t>
            </a:r>
          </a:p>
          <a:p>
            <a:r>
              <a:rPr lang="en-GB" dirty="0" smtClean="0"/>
              <a:t>Required procedures:</a:t>
            </a:r>
          </a:p>
          <a:p>
            <a:pPr lvl="1"/>
            <a:r>
              <a:rPr lang="en-GB" b="1" dirty="0" err="1" smtClean="0"/>
              <a:t>Supercycle</a:t>
            </a:r>
            <a:r>
              <a:rPr lang="en-GB" dirty="0" smtClean="0"/>
              <a:t> exchange</a:t>
            </a:r>
          </a:p>
          <a:p>
            <a:pPr lvl="1"/>
            <a:r>
              <a:rPr lang="en-GB" b="1" dirty="0" smtClean="0"/>
              <a:t>Beam process </a:t>
            </a:r>
            <a:r>
              <a:rPr lang="en-GB" dirty="0" smtClean="0"/>
              <a:t>exchange (all BP of one BPC atomic)</a:t>
            </a:r>
          </a:p>
          <a:p>
            <a:pPr lvl="1"/>
            <a:r>
              <a:rPr lang="en-GB" dirty="0" smtClean="0"/>
              <a:t>SC / BP exchange independent, without interruption</a:t>
            </a:r>
          </a:p>
          <a:p>
            <a:pPr lvl="1"/>
            <a:r>
              <a:rPr lang="en-GB" dirty="0" smtClean="0"/>
              <a:t>Additionally real </a:t>
            </a:r>
            <a:r>
              <a:rPr lang="en-GB" dirty="0"/>
              <a:t>time, “instantaneous” adaptations of beam processes, e.g. PG </a:t>
            </a:r>
            <a:r>
              <a:rPr lang="en-GB" dirty="0" smtClean="0"/>
              <a:t>guard</a:t>
            </a:r>
          </a:p>
          <a:p>
            <a:r>
              <a:rPr lang="en-GB" dirty="0" smtClean="0"/>
              <a:t>Graphs </a:t>
            </a:r>
            <a:r>
              <a:rPr lang="en-GB" dirty="0"/>
              <a:t>may get large (50 nodes/s, &gt;100s)</a:t>
            </a:r>
          </a:p>
          <a:p>
            <a:pPr lvl="1"/>
            <a:r>
              <a:rPr lang="en-GB" dirty="0"/>
              <a:t>Nodes contain </a:t>
            </a:r>
            <a:r>
              <a:rPr lang="en-GB" dirty="0" smtClean="0"/>
              <a:t>redundant information</a:t>
            </a:r>
            <a:endParaRPr lang="en-GB" dirty="0"/>
          </a:p>
          <a:p>
            <a:pPr lvl="1"/>
            <a:r>
              <a:rPr lang="en-GB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Change of </a:t>
            </a:r>
            <a:r>
              <a:rPr lang="en-GB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one beam process applies to many copies</a:t>
            </a:r>
          </a:p>
          <a:p>
            <a:pPr lvl="1"/>
            <a:r>
              <a:rPr lang="en-GB" dirty="0" smtClean="0"/>
              <a:t>Change </a:t>
            </a:r>
            <a:r>
              <a:rPr lang="en-GB" dirty="0"/>
              <a:t>of large pattern graph </a:t>
            </a:r>
            <a:r>
              <a:rPr lang="en-GB" dirty="0" smtClean="0"/>
              <a:t>expensive, unnecessary</a:t>
            </a: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Separate beam processes (=event message data) from graph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899661" y="1623702"/>
            <a:ext cx="1222268" cy="45532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9864694" y="1623702"/>
            <a:ext cx="1821679" cy="45532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31</a:t>
            </a:fld>
            <a:endParaRPr lang="en-GB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Implementation: </a:t>
            </a:r>
            <a:r>
              <a:rPr lang="en-GB" dirty="0" err="1" smtClean="0"/>
              <a:t>Linac</a:t>
            </a:r>
            <a:r>
              <a:rPr lang="en-GB" dirty="0" smtClean="0"/>
              <a:t> </a:t>
            </a:r>
            <a:r>
              <a:rPr lang="en-GB" dirty="0" err="1" smtClean="0"/>
              <a:t>supercycle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33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3995118" y="2606855"/>
            <a:ext cx="1809947" cy="4133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/>
          <p:cNvSpPr/>
          <p:nvPr/>
        </p:nvSpPr>
        <p:spPr>
          <a:xfrm>
            <a:off x="8551806" y="2606855"/>
            <a:ext cx="1809947" cy="4133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hteck 24"/>
          <p:cNvSpPr/>
          <p:nvPr/>
        </p:nvSpPr>
        <p:spPr>
          <a:xfrm>
            <a:off x="6269671" y="2606855"/>
            <a:ext cx="1809947" cy="4133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 21"/>
          <p:cNvSpPr/>
          <p:nvPr/>
        </p:nvSpPr>
        <p:spPr>
          <a:xfrm>
            <a:off x="1644977" y="2639505"/>
            <a:ext cx="1809947" cy="4133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Change beam process 1</a:t>
            </a:r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736710" y="2677617"/>
            <a:ext cx="8541461" cy="3992130"/>
            <a:chOff x="319978" y="1323066"/>
            <a:chExt cx="10326881" cy="5376944"/>
          </a:xfrm>
        </p:grpSpPr>
        <p:graphicFrame>
          <p:nvGraphicFramePr>
            <p:cNvPr id="5" name="Obj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3019365"/>
                </p:ext>
              </p:extLst>
            </p:nvPr>
          </p:nvGraphicFramePr>
          <p:xfrm>
            <a:off x="319978" y="1323066"/>
            <a:ext cx="1986171" cy="5376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8" name="CorelDRAW" r:id="rId3" imgW="2142240" imgH="5797168" progId="CorelDraw.Graphic.18">
                    <p:embed/>
                  </p:oleObj>
                </mc:Choice>
                <mc:Fallback>
                  <p:oleObj name="CorelDRAW" r:id="rId3" imgW="2142240" imgH="5797168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19978" y="1323066"/>
                          <a:ext cx="1986171" cy="5376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k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0374009"/>
                </p:ext>
              </p:extLst>
            </p:nvPr>
          </p:nvGraphicFramePr>
          <p:xfrm>
            <a:off x="3100215" y="1323066"/>
            <a:ext cx="1986171" cy="5376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9" name="CorelDRAW" r:id="rId5" imgW="2142240" imgH="5797168" progId="CorelDraw.Graphic.18">
                    <p:embed/>
                  </p:oleObj>
                </mc:Choice>
                <mc:Fallback>
                  <p:oleObj name="CorelDRAW" r:id="rId5" imgW="2142240" imgH="5797168" progId="CorelDraw.Graphic.18">
                    <p:embed/>
                    <p:pic>
                      <p:nvPicPr>
                        <p:cNvPr id="5" name="Objekt 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100215" y="1323066"/>
                          <a:ext cx="1986171" cy="5376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k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4689870"/>
                </p:ext>
              </p:extLst>
            </p:nvPr>
          </p:nvGraphicFramePr>
          <p:xfrm>
            <a:off x="5880452" y="1323066"/>
            <a:ext cx="1986171" cy="5376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0" name="CorelDRAW" r:id="rId6" imgW="2142240" imgH="5797168" progId="CorelDraw.Graphic.18">
                    <p:embed/>
                  </p:oleObj>
                </mc:Choice>
                <mc:Fallback>
                  <p:oleObj name="CorelDRAW" r:id="rId6" imgW="2142240" imgH="5797168" progId="CorelDraw.Graphic.18">
                    <p:embed/>
                    <p:pic>
                      <p:nvPicPr>
                        <p:cNvPr id="5" name="Objekt 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880452" y="1323066"/>
                          <a:ext cx="1986171" cy="5376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9319655"/>
                </p:ext>
              </p:extLst>
            </p:nvPr>
          </p:nvGraphicFramePr>
          <p:xfrm>
            <a:off x="8660688" y="1323066"/>
            <a:ext cx="1986171" cy="5376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1" name="CorelDRAW" r:id="rId7" imgW="2142240" imgH="5797168" progId="CorelDraw.Graphic.18">
                    <p:embed/>
                  </p:oleObj>
                </mc:Choice>
                <mc:Fallback>
                  <p:oleObj name="CorelDRAW" r:id="rId7" imgW="2142240" imgH="5797168" progId="CorelDraw.Graphic.18">
                    <p:embed/>
                    <p:pic>
                      <p:nvPicPr>
                        <p:cNvPr id="5" name="Objekt 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660688" y="1323066"/>
                          <a:ext cx="1986171" cy="5376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Textfeld 9"/>
          <p:cNvSpPr txBox="1"/>
          <p:nvPr/>
        </p:nvSpPr>
        <p:spPr>
          <a:xfrm>
            <a:off x="190453" y="1512963"/>
            <a:ext cx="919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2) Switching all pointers: Has to be done atomic, simultaneously for all (up to ~40) timing groups</a:t>
            </a:r>
            <a:endParaRPr lang="en-GB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3021084" y="1882295"/>
            <a:ext cx="6813906" cy="1371592"/>
            <a:chOff x="3021084" y="1882295"/>
            <a:chExt cx="6813906" cy="1371592"/>
          </a:xfrm>
        </p:grpSpPr>
        <p:cxnSp>
          <p:nvCxnSpPr>
            <p:cNvPr id="12" name="Gerade Verbindung mit Pfeil 11"/>
            <p:cNvCxnSpPr>
              <a:stCxn id="10" idx="2"/>
            </p:cNvCxnSpPr>
            <p:nvPr/>
          </p:nvCxnSpPr>
          <p:spPr>
            <a:xfrm flipH="1">
              <a:off x="3021084" y="1882295"/>
              <a:ext cx="1765596" cy="1308032"/>
            </a:xfrm>
            <a:prstGeom prst="straightConnector1">
              <a:avLst/>
            </a:prstGeom>
            <a:ln w="38100">
              <a:solidFill>
                <a:srgbClr val="FFB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>
              <a:stCxn id="10" idx="2"/>
            </p:cNvCxnSpPr>
            <p:nvPr/>
          </p:nvCxnSpPr>
          <p:spPr>
            <a:xfrm>
              <a:off x="4786680" y="1882295"/>
              <a:ext cx="430527" cy="1371592"/>
            </a:xfrm>
            <a:prstGeom prst="straightConnector1">
              <a:avLst/>
            </a:prstGeom>
            <a:ln w="38100">
              <a:solidFill>
                <a:srgbClr val="FFB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>
              <a:stCxn id="10" idx="2"/>
            </p:cNvCxnSpPr>
            <p:nvPr/>
          </p:nvCxnSpPr>
          <p:spPr>
            <a:xfrm>
              <a:off x="4786680" y="1882295"/>
              <a:ext cx="2712255" cy="1309497"/>
            </a:xfrm>
            <a:prstGeom prst="straightConnector1">
              <a:avLst/>
            </a:prstGeom>
            <a:ln w="38100">
              <a:solidFill>
                <a:srgbClr val="FFB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>
              <a:stCxn id="10" idx="2"/>
            </p:cNvCxnSpPr>
            <p:nvPr/>
          </p:nvCxnSpPr>
          <p:spPr>
            <a:xfrm>
              <a:off x="4786680" y="1882295"/>
              <a:ext cx="5048310" cy="1318083"/>
            </a:xfrm>
            <a:prstGeom prst="straightConnector1">
              <a:avLst/>
            </a:prstGeom>
            <a:ln w="38100">
              <a:solidFill>
                <a:srgbClr val="FFB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feld 25"/>
          <p:cNvSpPr txBox="1"/>
          <p:nvPr/>
        </p:nvSpPr>
        <p:spPr>
          <a:xfrm>
            <a:off x="2593186" y="5849829"/>
            <a:ext cx="870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Timing </a:t>
            </a:r>
          </a:p>
          <a:p>
            <a:pPr algn="r"/>
            <a:r>
              <a:rPr lang="en-GB" dirty="0" smtClean="0"/>
              <a:t>group</a:t>
            </a:r>
          </a:p>
          <a:p>
            <a:pPr algn="r"/>
            <a:r>
              <a:rPr lang="en-GB" dirty="0" smtClean="0"/>
              <a:t>QL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4930465" y="5817179"/>
            <a:ext cx="870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Timing </a:t>
            </a:r>
          </a:p>
          <a:p>
            <a:pPr algn="r"/>
            <a:r>
              <a:rPr lang="en-GB" dirty="0" smtClean="0"/>
              <a:t>group</a:t>
            </a:r>
          </a:p>
          <a:p>
            <a:pPr algn="r"/>
            <a:r>
              <a:rPr lang="en-GB" dirty="0" smtClean="0"/>
              <a:t>HSI</a:t>
            </a:r>
            <a:endParaRPr lang="en-GB" dirty="0"/>
          </a:p>
        </p:txBody>
      </p:sp>
      <p:sp>
        <p:nvSpPr>
          <p:cNvPr id="28" name="Textfeld 27"/>
          <p:cNvSpPr txBox="1"/>
          <p:nvPr/>
        </p:nvSpPr>
        <p:spPr>
          <a:xfrm>
            <a:off x="7203888" y="5808593"/>
            <a:ext cx="870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Timing </a:t>
            </a:r>
          </a:p>
          <a:p>
            <a:pPr algn="r"/>
            <a:r>
              <a:rPr lang="en-GB" dirty="0" smtClean="0"/>
              <a:t>group</a:t>
            </a:r>
          </a:p>
          <a:p>
            <a:pPr algn="r"/>
            <a:r>
              <a:rPr lang="en-GB" dirty="0" smtClean="0"/>
              <a:t>ALV</a:t>
            </a:r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9491002" y="5808593"/>
            <a:ext cx="870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Timing </a:t>
            </a:r>
          </a:p>
          <a:p>
            <a:pPr algn="r"/>
            <a:r>
              <a:rPr lang="en-GB" dirty="0" smtClean="0"/>
              <a:t>group</a:t>
            </a:r>
          </a:p>
          <a:p>
            <a:pPr algn="r"/>
            <a:r>
              <a:rPr lang="en-GB" dirty="0" smtClean="0"/>
              <a:t>TK</a:t>
            </a:r>
            <a:endParaRPr lang="en-GB" dirty="0"/>
          </a:p>
        </p:txBody>
      </p:sp>
      <p:grpSp>
        <p:nvGrpSpPr>
          <p:cNvPr id="42" name="Gruppieren 41"/>
          <p:cNvGrpSpPr/>
          <p:nvPr/>
        </p:nvGrpSpPr>
        <p:grpSpPr>
          <a:xfrm>
            <a:off x="2965338" y="3253887"/>
            <a:ext cx="7438206" cy="384101"/>
            <a:chOff x="2965338" y="3253887"/>
            <a:chExt cx="7438206" cy="384101"/>
          </a:xfrm>
        </p:grpSpPr>
        <p:sp>
          <p:nvSpPr>
            <p:cNvPr id="30" name="Ellipse 29"/>
            <p:cNvSpPr/>
            <p:nvPr/>
          </p:nvSpPr>
          <p:spPr>
            <a:xfrm>
              <a:off x="2965338" y="3253887"/>
              <a:ext cx="530738" cy="375434"/>
            </a:xfrm>
            <a:prstGeom prst="ellipse">
              <a:avLst/>
            </a:prstGeom>
            <a:noFill/>
            <a:ln w="38100">
              <a:solidFill>
                <a:srgbClr val="FFB5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Ellipse 30"/>
            <p:cNvSpPr/>
            <p:nvPr/>
          </p:nvSpPr>
          <p:spPr>
            <a:xfrm>
              <a:off x="5266745" y="3253887"/>
              <a:ext cx="530738" cy="375434"/>
            </a:xfrm>
            <a:prstGeom prst="ellipse">
              <a:avLst/>
            </a:prstGeom>
            <a:noFill/>
            <a:ln w="38100">
              <a:solidFill>
                <a:srgbClr val="FFB5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568984" y="3262554"/>
              <a:ext cx="530738" cy="375434"/>
            </a:xfrm>
            <a:prstGeom prst="ellipse">
              <a:avLst/>
            </a:prstGeom>
            <a:noFill/>
            <a:ln w="38100">
              <a:solidFill>
                <a:srgbClr val="FFB5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llipse 32"/>
            <p:cNvSpPr/>
            <p:nvPr/>
          </p:nvSpPr>
          <p:spPr>
            <a:xfrm>
              <a:off x="9872806" y="3262554"/>
              <a:ext cx="530738" cy="375434"/>
            </a:xfrm>
            <a:prstGeom prst="ellipse">
              <a:avLst/>
            </a:prstGeom>
            <a:noFill/>
            <a:ln w="38100">
              <a:solidFill>
                <a:srgbClr val="FFB5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Ellipse 33"/>
          <p:cNvSpPr/>
          <p:nvPr/>
        </p:nvSpPr>
        <p:spPr>
          <a:xfrm>
            <a:off x="3336236" y="1097357"/>
            <a:ext cx="530738" cy="375434"/>
          </a:xfrm>
          <a:prstGeom prst="ellipse">
            <a:avLst/>
          </a:prstGeom>
          <a:noFill/>
          <a:ln w="38100">
            <a:solidFill>
              <a:srgbClr val="FFB5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feld 34"/>
          <p:cNvSpPr txBox="1"/>
          <p:nvPr/>
        </p:nvSpPr>
        <p:spPr>
          <a:xfrm>
            <a:off x="190453" y="1103459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1) New beam process provided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6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 animBg="1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Change beam process 2</a:t>
            </a:r>
            <a:endParaRPr lang="en-GB" dirty="0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644605"/>
              </p:ext>
            </p:extLst>
          </p:nvPr>
        </p:nvGraphicFramePr>
        <p:xfrm>
          <a:off x="1909805" y="2640558"/>
          <a:ext cx="1041552" cy="1040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6" name="CorelDRAW" r:id="rId3" imgW="1157280" imgH="1156268" progId="CorelDraw.Graphic.18">
                  <p:embed/>
                </p:oleObj>
              </mc:Choice>
              <mc:Fallback>
                <p:oleObj name="CorelDRAW" r:id="rId3" imgW="1157280" imgH="115626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9805" y="2640558"/>
                        <a:ext cx="1041552" cy="1040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330733"/>
              </p:ext>
            </p:extLst>
          </p:nvPr>
        </p:nvGraphicFramePr>
        <p:xfrm>
          <a:off x="1588363" y="2426370"/>
          <a:ext cx="355536" cy="355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7" name="CorelDRAW" r:id="rId5" imgW="395040" imgH="394695" progId="CorelDraw.Graphic.18">
                  <p:embed/>
                </p:oleObj>
              </mc:Choice>
              <mc:Fallback>
                <p:oleObj name="CorelDRAW" r:id="rId5" imgW="395040" imgH="39469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363" y="2426370"/>
                        <a:ext cx="355536" cy="355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feld 18"/>
          <p:cNvSpPr txBox="1"/>
          <p:nvPr/>
        </p:nvSpPr>
        <p:spPr>
          <a:xfrm>
            <a:off x="4638715" y="1255828"/>
            <a:ext cx="73387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Structure: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Only one </a:t>
            </a:r>
            <a:r>
              <a:rPr lang="en-GB" dirty="0" err="1" smtClean="0"/>
              <a:t>supercycle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One static </a:t>
            </a:r>
            <a:r>
              <a:rPr lang="en-GB" dirty="0" smtClean="0">
                <a:solidFill>
                  <a:srgbClr val="00B0F0"/>
                </a:solidFill>
              </a:rPr>
              <a:t>first layer wrapper </a:t>
            </a:r>
            <a:r>
              <a:rPr lang="en-GB" dirty="0" smtClean="0"/>
              <a:t>per BPC /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One </a:t>
            </a:r>
            <a:r>
              <a:rPr lang="en-GB" dirty="0" smtClean="0">
                <a:solidFill>
                  <a:srgbClr val="00B050"/>
                </a:solidFill>
              </a:rPr>
              <a:t>second layer wrapper </a:t>
            </a:r>
            <a:r>
              <a:rPr lang="en-GB" dirty="0" smtClean="0"/>
              <a:t>per BPC /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One </a:t>
            </a:r>
            <a:r>
              <a:rPr lang="en-GB" dirty="0" smtClean="0">
                <a:solidFill>
                  <a:srgbClr val="FF0000"/>
                </a:solidFill>
              </a:rPr>
              <a:t>set of beam processes </a:t>
            </a:r>
            <a:r>
              <a:rPr lang="en-GB" dirty="0" smtClean="0"/>
              <a:t>per BPC / sequence, one BP per timing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beam processes of one set called from second order wrapper</a:t>
            </a:r>
          </a:p>
          <a:p>
            <a:endParaRPr lang="en-GB" dirty="0" smtClean="0"/>
          </a:p>
          <a:p>
            <a:r>
              <a:rPr lang="en-GB" dirty="0" smtClean="0"/>
              <a:t>Change beam 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Provide </a:t>
            </a:r>
            <a:r>
              <a:rPr lang="en-GB" dirty="0" smtClean="0">
                <a:solidFill>
                  <a:srgbClr val="FFC000"/>
                </a:solidFill>
              </a:rPr>
              <a:t>new set of beam processes </a:t>
            </a:r>
            <a:r>
              <a:rPr lang="en-GB" dirty="0" smtClean="0"/>
              <a:t>incl. </a:t>
            </a:r>
            <a:r>
              <a:rPr lang="en-GB" dirty="0" smtClean="0">
                <a:solidFill>
                  <a:srgbClr val="7030A0"/>
                </a:solidFill>
              </a:rPr>
              <a:t>new second layer wrapper</a:t>
            </a:r>
            <a:r>
              <a:rPr lang="en-GB" dirty="0" smtClean="0"/>
              <a:t>, w/o connection to first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Switch </a:t>
            </a:r>
            <a:r>
              <a:rPr lang="en-GB" dirty="0" smtClean="0">
                <a:solidFill>
                  <a:srgbClr val="7030A0"/>
                </a:solidFill>
              </a:rPr>
              <a:t>pointer</a:t>
            </a:r>
            <a:r>
              <a:rPr lang="en-GB" dirty="0" smtClean="0"/>
              <a:t> from first to second layer wrapper</a:t>
            </a:r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214197"/>
              </p:ext>
            </p:extLst>
          </p:nvPr>
        </p:nvGraphicFramePr>
        <p:xfrm>
          <a:off x="1603483" y="2426370"/>
          <a:ext cx="340416" cy="37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8" name="CorelDRAW" r:id="rId7" imgW="378240" imgH="42203" progId="CorelDraw.Graphic.18">
                  <p:embed/>
                </p:oleObj>
              </mc:Choice>
              <mc:Fallback>
                <p:oleObj name="CorelDRAW" r:id="rId7" imgW="378240" imgH="4220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3483" y="2426370"/>
                        <a:ext cx="340416" cy="37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hteck 34"/>
          <p:cNvSpPr/>
          <p:nvPr/>
        </p:nvSpPr>
        <p:spPr>
          <a:xfrm>
            <a:off x="1446623" y="6233347"/>
            <a:ext cx="352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Question: </a:t>
            </a:r>
            <a:r>
              <a:rPr lang="en-GB" dirty="0" err="1" smtClean="0"/>
              <a:t>Callback</a:t>
            </a:r>
            <a:r>
              <a:rPr lang="en-GB" dirty="0" smtClean="0"/>
              <a:t> necessary at all?</a:t>
            </a:r>
            <a:endParaRPr lang="en-GB" dirty="0"/>
          </a:p>
        </p:txBody>
      </p:sp>
      <p:graphicFrame>
        <p:nvGraphicFramePr>
          <p:cNvPr id="39" name="Objek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985479"/>
              </p:ext>
            </p:extLst>
          </p:nvPr>
        </p:nvGraphicFramePr>
        <p:xfrm>
          <a:off x="343805" y="1422875"/>
          <a:ext cx="2607552" cy="53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9" name="CorelDRAW" r:id="rId9" imgW="2897280" imgH="5945598" progId="CorelDraw.Graphic.18">
                  <p:embed/>
                </p:oleObj>
              </mc:Choice>
              <mc:Fallback>
                <p:oleObj name="CorelDRAW" r:id="rId9" imgW="2897280" imgH="5945598" progId="CorelDraw.Graphic.18">
                  <p:embed/>
                  <p:pic>
                    <p:nvPicPr>
                      <p:cNvPr id="38" name="Objekt 3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3805" y="1422875"/>
                        <a:ext cx="2607552" cy="535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89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10760880" y="2096677"/>
            <a:ext cx="1214056" cy="3320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Change beam process 3</a:t>
            </a:r>
            <a:endParaRPr lang="en-GB" dirty="0"/>
          </a:p>
        </p:txBody>
      </p:sp>
      <p:sp>
        <p:nvSpPr>
          <p:cNvPr id="19" name="Textfeld 18"/>
          <p:cNvSpPr txBox="1"/>
          <p:nvPr/>
        </p:nvSpPr>
        <p:spPr>
          <a:xfrm>
            <a:off x="4853252" y="965417"/>
            <a:ext cx="73387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Structure: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Only one </a:t>
            </a:r>
            <a:r>
              <a:rPr lang="en-GB" dirty="0" err="1" smtClean="0"/>
              <a:t>supercycle</a:t>
            </a:r>
            <a:r>
              <a:rPr lang="en-GB" dirty="0" smtClean="0"/>
              <a:t>, nodes contain indices of </a:t>
            </a:r>
            <a:r>
              <a:rPr lang="en-GB" dirty="0"/>
              <a:t>BPCs / </a:t>
            </a:r>
            <a:r>
              <a:rPr lang="en-GB" dirty="0" smtClean="0"/>
              <a:t>sequences </a:t>
            </a:r>
            <a:r>
              <a:rPr lang="en-GB" dirty="0"/>
              <a:t>to </a:t>
            </a:r>
            <a:r>
              <a:rPr lang="en-GB" dirty="0" smtClean="0"/>
              <a:t>be executed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One static </a:t>
            </a:r>
            <a:r>
              <a:rPr lang="en-GB" dirty="0" smtClean="0">
                <a:solidFill>
                  <a:srgbClr val="00B0F0"/>
                </a:solidFill>
              </a:rPr>
              <a:t>wrapper </a:t>
            </a:r>
            <a:r>
              <a:rPr lang="en-GB" dirty="0" smtClean="0"/>
              <a:t>per BPC /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One </a:t>
            </a:r>
            <a:r>
              <a:rPr lang="en-GB" dirty="0" smtClean="0">
                <a:solidFill>
                  <a:srgbClr val="7030A0"/>
                </a:solidFill>
              </a:rPr>
              <a:t>set of </a:t>
            </a:r>
            <a:r>
              <a:rPr lang="en-GB" dirty="0" smtClean="0">
                <a:solidFill>
                  <a:srgbClr val="FF0000"/>
                </a:solidFill>
              </a:rPr>
              <a:t>beam processes </a:t>
            </a:r>
            <a:r>
              <a:rPr lang="en-GB" dirty="0" smtClean="0"/>
              <a:t>per BPC / sequence, one </a:t>
            </a:r>
            <a:r>
              <a:rPr lang="en-GB" dirty="0" smtClean="0">
                <a:solidFill>
                  <a:srgbClr val="FF0000"/>
                </a:solidFill>
              </a:rPr>
              <a:t>BP</a:t>
            </a:r>
            <a:r>
              <a:rPr lang="en-GB" dirty="0" smtClean="0"/>
              <a:t> per timing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Several wrappers may be called from one </a:t>
            </a:r>
            <a:r>
              <a:rPr lang="en-GB" dirty="0" err="1" smtClean="0"/>
              <a:t>supercycle</a:t>
            </a:r>
            <a:r>
              <a:rPr lang="en-GB" dirty="0" smtClean="0"/>
              <a:t> node simultaneously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Set of BPs (=BPC) called by one pointer via one wrapper</a:t>
            </a:r>
          </a:p>
          <a:p>
            <a:endParaRPr lang="en-GB" dirty="0" smtClean="0"/>
          </a:p>
          <a:p>
            <a:r>
              <a:rPr lang="en-GB" dirty="0" smtClean="0"/>
              <a:t>Change </a:t>
            </a:r>
            <a:r>
              <a:rPr lang="en-GB" dirty="0"/>
              <a:t>beam 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Provide </a:t>
            </a:r>
            <a:r>
              <a:rPr lang="en-GB" dirty="0">
                <a:solidFill>
                  <a:srgbClr val="CFAFE7"/>
                </a:solidFill>
              </a:rPr>
              <a:t>new set </a:t>
            </a:r>
            <a:r>
              <a:rPr lang="en-GB" dirty="0">
                <a:solidFill>
                  <a:srgbClr val="FFC000"/>
                </a:solidFill>
              </a:rPr>
              <a:t>of beam processes </a:t>
            </a:r>
            <a:endParaRPr lang="en-GB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Switch one pointer from wrapper to new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PG guard, switch one BPC / sequence to “No Beam” or “No Execution”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Provide </a:t>
            </a:r>
            <a:r>
              <a:rPr lang="en-GB" dirty="0" smtClean="0">
                <a:solidFill>
                  <a:srgbClr val="FFB500"/>
                </a:solidFill>
              </a:rPr>
              <a:t>alternative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C000"/>
                </a:solidFill>
              </a:rPr>
              <a:t>set </a:t>
            </a:r>
            <a:r>
              <a:rPr lang="en-GB" dirty="0">
                <a:solidFill>
                  <a:srgbClr val="FFC000"/>
                </a:solidFill>
              </a:rPr>
              <a:t>of beam processes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Switch one pointer from wrapper to </a:t>
            </a:r>
            <a:r>
              <a:rPr lang="en-GB" dirty="0" smtClean="0"/>
              <a:t>alternative set on demand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… or use tagging when possible</a:t>
            </a:r>
          </a:p>
        </p:txBody>
      </p:sp>
      <p:sp>
        <p:nvSpPr>
          <p:cNvPr id="35" name="Rechteck 34"/>
          <p:cNvSpPr/>
          <p:nvPr/>
        </p:nvSpPr>
        <p:spPr>
          <a:xfrm>
            <a:off x="4946125" y="6152162"/>
            <a:ext cx="352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Question: </a:t>
            </a:r>
            <a:r>
              <a:rPr lang="en-GB" dirty="0" err="1" smtClean="0"/>
              <a:t>Callback</a:t>
            </a:r>
            <a:r>
              <a:rPr lang="en-GB" dirty="0" smtClean="0"/>
              <a:t> necessary at all?</a:t>
            </a:r>
            <a:endParaRPr lang="en-GB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952939"/>
              </p:ext>
            </p:extLst>
          </p:nvPr>
        </p:nvGraphicFramePr>
        <p:xfrm>
          <a:off x="313599" y="1197702"/>
          <a:ext cx="420687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5" name="CorelDRAW" r:id="rId3" imgW="7499407" imgH="9659166" progId="CorelDraw.Graphic.18">
                  <p:embed/>
                </p:oleObj>
              </mc:Choice>
              <mc:Fallback>
                <p:oleObj name="CorelDRAW" r:id="rId3" imgW="7499407" imgH="965916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599" y="1197702"/>
                        <a:ext cx="420687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9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6534793" y="2178000"/>
            <a:ext cx="5657207" cy="4680000"/>
            <a:chOff x="6534793" y="2178000"/>
            <a:chExt cx="5657207" cy="468000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4793" y="2178000"/>
              <a:ext cx="5657207" cy="4680000"/>
            </a:xfrm>
            <a:prstGeom prst="rect">
              <a:avLst/>
            </a:prstGeom>
          </p:spPr>
        </p:pic>
        <p:sp>
          <p:nvSpPr>
            <p:cNvPr id="26" name="Rechteck 25"/>
            <p:cNvSpPr/>
            <p:nvPr/>
          </p:nvSpPr>
          <p:spPr>
            <a:xfrm>
              <a:off x="10705672" y="4520629"/>
              <a:ext cx="256854" cy="256854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10485920" y="4083978"/>
              <a:ext cx="256854" cy="256854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10170991" y="2748216"/>
              <a:ext cx="353108" cy="256854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221" y="0"/>
            <a:ext cx="11822443" cy="1325563"/>
          </a:xfrm>
        </p:spPr>
        <p:txBody>
          <a:bodyPr/>
          <a:lstStyle/>
          <a:p>
            <a:r>
              <a:rPr lang="en-GB" dirty="0" smtClean="0"/>
              <a:t>UNILAC event sequence: Fix – except pulse lengths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8000"/>
            <a:ext cx="6310113" cy="4680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71456" y="2836067"/>
            <a:ext cx="1156407" cy="461665"/>
          </a:xfrm>
          <a:prstGeom prst="rect">
            <a:avLst/>
          </a:prstGeom>
          <a:solidFill>
            <a:srgbClr val="CFAFE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Sources</a:t>
            </a:r>
            <a:endParaRPr lang="en-GB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7486044" y="2836068"/>
            <a:ext cx="1615186" cy="461665"/>
          </a:xfrm>
          <a:prstGeom prst="rect">
            <a:avLst/>
          </a:prstGeom>
          <a:solidFill>
            <a:srgbClr val="CFAFE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Accelerator</a:t>
            </a:r>
            <a:endParaRPr lang="en-GB" sz="2400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4015775" y="2501757"/>
            <a:ext cx="0" cy="4356243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10170991" y="2178000"/>
            <a:ext cx="0" cy="468000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5007231" y="2486346"/>
            <a:ext cx="0" cy="43716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11048435" y="2178000"/>
            <a:ext cx="0" cy="4680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H="1">
            <a:off x="5378521" y="6195317"/>
            <a:ext cx="49316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 flipH="1">
            <a:off x="5007231" y="3488076"/>
            <a:ext cx="37129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H="1">
            <a:off x="11048435" y="6534364"/>
            <a:ext cx="756572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4015775" y="5321892"/>
            <a:ext cx="999955" cy="25685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/>
          <p:cNvSpPr/>
          <p:nvPr/>
        </p:nvSpPr>
        <p:spPr>
          <a:xfrm>
            <a:off x="2520093" y="4592426"/>
            <a:ext cx="999955" cy="25685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hteck 30"/>
          <p:cNvSpPr/>
          <p:nvPr/>
        </p:nvSpPr>
        <p:spPr>
          <a:xfrm>
            <a:off x="338222" y="1343391"/>
            <a:ext cx="999955" cy="25685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feld 31"/>
          <p:cNvSpPr txBox="1"/>
          <p:nvPr/>
        </p:nvSpPr>
        <p:spPr>
          <a:xfrm>
            <a:off x="1338177" y="1271763"/>
            <a:ext cx="4069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Operating parameters (pulse lengths)</a:t>
            </a:r>
            <a:endParaRPr lang="en-GB" sz="2000" dirty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6404516" y="1232108"/>
            <a:ext cx="0" cy="520435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6534793" y="1224402"/>
            <a:ext cx="0" cy="53584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6534793" y="1138382"/>
            <a:ext cx="4356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Connection source-accelerator timing</a:t>
            </a:r>
          </a:p>
          <a:p>
            <a:r>
              <a:rPr lang="en-GB" sz="2000" dirty="0" smtClean="0"/>
              <a:t>(ion beam pulse start &amp; stop at source)</a:t>
            </a:r>
            <a:endParaRPr lang="en-GB" sz="2000" dirty="0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205099" y="6755450"/>
            <a:ext cx="5666582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6759723" y="6802452"/>
            <a:ext cx="5076923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370318" y="2018184"/>
            <a:ext cx="967859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1338177" y="1822335"/>
            <a:ext cx="2285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Cycle length (20 </a:t>
            </a:r>
            <a:r>
              <a:rPr lang="en-GB" sz="2000" dirty="0" err="1" smtClean="0"/>
              <a:t>ms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4</a:t>
            </a:fld>
            <a:endParaRPr lang="en-GB"/>
          </a:p>
        </p:txBody>
      </p:sp>
      <p:cxnSp>
        <p:nvCxnSpPr>
          <p:cNvPr id="39" name="Gerader Verbinder 38"/>
          <p:cNvCxnSpPr/>
          <p:nvPr/>
        </p:nvCxnSpPr>
        <p:spPr>
          <a:xfrm flipH="1">
            <a:off x="6310113" y="2053171"/>
            <a:ext cx="756572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7105362" y="1853116"/>
            <a:ext cx="3146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Connection to absolute time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856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38200" y="11232"/>
            <a:ext cx="10515600" cy="1325563"/>
          </a:xfrm>
        </p:spPr>
        <p:txBody>
          <a:bodyPr/>
          <a:lstStyle/>
          <a:p>
            <a:r>
              <a:rPr lang="en-GB" dirty="0" smtClean="0"/>
              <a:t>Altering operational circumstances</a:t>
            </a:r>
            <a:endParaRPr lang="en-GB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200" y="1336795"/>
            <a:ext cx="10515600" cy="529979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UNILAC becomes FAIR injector</a:t>
            </a:r>
          </a:p>
          <a:p>
            <a:pPr lvl="1"/>
            <a:r>
              <a:rPr lang="en-GB" dirty="0" smtClean="0"/>
              <a:t>Timely beam delivery to SIS18 gets highest priority to support FAIR performance</a:t>
            </a:r>
          </a:p>
          <a:p>
            <a:pPr lvl="1"/>
            <a:r>
              <a:rPr lang="en-GB" dirty="0" smtClean="0"/>
              <a:t>UNILAC users become second priority</a:t>
            </a:r>
          </a:p>
          <a:p>
            <a:pPr lvl="1"/>
            <a:r>
              <a:rPr lang="en-GB" dirty="0" smtClean="0"/>
              <a:t>Handling SIS18 requests becomes more frequent, demanding</a:t>
            </a:r>
          </a:p>
          <a:p>
            <a:endParaRPr lang="en-GB" dirty="0" smtClean="0"/>
          </a:p>
          <a:p>
            <a:r>
              <a:rPr lang="en-GB" dirty="0" smtClean="0"/>
              <a:t>Facility increase</a:t>
            </a:r>
          </a:p>
          <a:p>
            <a:pPr lvl="1"/>
            <a:r>
              <a:rPr lang="en-GB" dirty="0" smtClean="0"/>
              <a:t>Additional sources and </a:t>
            </a:r>
            <a:r>
              <a:rPr lang="en-GB" dirty="0" err="1" smtClean="0"/>
              <a:t>linacs</a:t>
            </a:r>
            <a:r>
              <a:rPr lang="en-GB" dirty="0" smtClean="0"/>
              <a:t>: </a:t>
            </a:r>
            <a:r>
              <a:rPr lang="en-GB" dirty="0" err="1" smtClean="0"/>
              <a:t>pLinac</a:t>
            </a:r>
            <a:r>
              <a:rPr lang="en-GB" dirty="0" smtClean="0"/>
              <a:t>, 3</a:t>
            </a:r>
            <a:r>
              <a:rPr lang="en-GB" baseline="30000" dirty="0" smtClean="0"/>
              <a:t>rd</a:t>
            </a:r>
            <a:r>
              <a:rPr lang="en-GB" dirty="0" smtClean="0"/>
              <a:t> source terminal at HSI, 2</a:t>
            </a:r>
            <a:r>
              <a:rPr lang="en-GB" baseline="30000" dirty="0" smtClean="0"/>
              <a:t>nd</a:t>
            </a:r>
            <a:r>
              <a:rPr lang="en-GB" dirty="0" smtClean="0"/>
              <a:t> source terminal at HLI, CW </a:t>
            </a:r>
            <a:r>
              <a:rPr lang="en-GB" dirty="0" err="1" smtClean="0"/>
              <a:t>linac</a:t>
            </a:r>
            <a:r>
              <a:rPr lang="en-GB" dirty="0" smtClean="0"/>
              <a:t>?</a:t>
            </a:r>
          </a:p>
          <a:p>
            <a:endParaRPr lang="en-GB" dirty="0" smtClean="0"/>
          </a:p>
          <a:p>
            <a:r>
              <a:rPr lang="en-GB" dirty="0" smtClean="0"/>
              <a:t>Tightening boundary conditions from UNILAC devices:</a:t>
            </a:r>
          </a:p>
          <a:p>
            <a:pPr lvl="1"/>
            <a:r>
              <a:rPr lang="en-GB" dirty="0" smtClean="0"/>
              <a:t>Sources: Booster mode vs. service life</a:t>
            </a:r>
          </a:p>
          <a:p>
            <a:pPr lvl="1"/>
            <a:r>
              <a:rPr lang="en-GB" dirty="0" smtClean="0"/>
              <a:t>Alvarez 4: Operation in narrow repetition rate window</a:t>
            </a:r>
          </a:p>
          <a:p>
            <a:pPr lvl="1"/>
            <a:r>
              <a:rPr lang="en-GB" dirty="0" smtClean="0"/>
              <a:t>HSI: High-B</a:t>
            </a:r>
            <a:r>
              <a:rPr lang="el-GR" dirty="0" smtClean="0"/>
              <a:t>ρ</a:t>
            </a:r>
            <a:r>
              <a:rPr lang="en-GB" dirty="0" smtClean="0"/>
              <a:t>-limit, so far only considered in “planning”</a:t>
            </a:r>
          </a:p>
          <a:p>
            <a:pPr lvl="1"/>
            <a:r>
              <a:rPr lang="en-GB" dirty="0" smtClean="0"/>
              <a:t>Magnet cycling restrictions increase in numbers (TK, HSI, QQ, Alvarez DT quads)</a:t>
            </a:r>
          </a:p>
          <a:p>
            <a:pPr lvl="1"/>
            <a:r>
              <a:rPr lang="en-GB" dirty="0" smtClean="0"/>
              <a:t>TK: Long preparation time (already incorporated)</a:t>
            </a:r>
          </a:p>
          <a:p>
            <a:pPr lvl="1"/>
            <a:r>
              <a:rPr lang="en-GB" dirty="0" smtClean="0"/>
              <a:t>Some UNILAC users longing for strictly periodic provisioning</a:t>
            </a:r>
          </a:p>
          <a:p>
            <a:pPr lvl="1"/>
            <a:r>
              <a:rPr lang="en-GB" dirty="0" smtClean="0"/>
              <a:t>More stringent observation of PG guard needed due to higher beam intensities</a:t>
            </a:r>
          </a:p>
          <a:p>
            <a:pPr marL="0" indent="0">
              <a:buNone/>
            </a:pPr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More sophisticated planning and control of scheduling needed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0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Timing constraints (examples)</a:t>
            </a:r>
            <a:endParaRPr lang="en-GB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200" y="1574800"/>
            <a:ext cx="10515600" cy="5283200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 smtClean="0"/>
              <a:t>UNILAC has to be operated at 50 pulses/s without any interruptions</a:t>
            </a:r>
          </a:p>
          <a:p>
            <a:r>
              <a:rPr lang="en-GB" dirty="0" smtClean="0"/>
              <a:t>Sources: </a:t>
            </a:r>
          </a:p>
          <a:p>
            <a:pPr lvl="1"/>
            <a:r>
              <a:rPr lang="en-GB" dirty="0" smtClean="0"/>
              <a:t>have to be pulsed most regularly (stability)</a:t>
            </a:r>
          </a:p>
          <a:p>
            <a:pPr lvl="1"/>
            <a:r>
              <a:rPr lang="en-GB" dirty="0" smtClean="0"/>
              <a:t>may be used for fast booster cycles</a:t>
            </a:r>
          </a:p>
          <a:p>
            <a:pPr lvl="1"/>
            <a:r>
              <a:rPr lang="en-GB" dirty="0" smtClean="0"/>
              <a:t>may not be used frequently for long (overheating)</a:t>
            </a:r>
          </a:p>
          <a:p>
            <a:pPr lvl="1"/>
            <a:r>
              <a:rPr lang="en-GB" dirty="0" smtClean="0"/>
              <a:t>may not be used too infrequently (</a:t>
            </a:r>
            <a:r>
              <a:rPr lang="en-GB" dirty="0" err="1" smtClean="0"/>
              <a:t>reliablity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should be used as few as possible (service life)</a:t>
            </a:r>
          </a:p>
          <a:p>
            <a:r>
              <a:rPr lang="en-GB" dirty="0" smtClean="0"/>
              <a:t>Alvarez 4:</a:t>
            </a:r>
          </a:p>
          <a:p>
            <a:pPr lvl="1"/>
            <a:r>
              <a:rPr lang="en-GB" dirty="0" smtClean="0"/>
              <a:t>has to be used with 5-10 Hz (!), i.e. pulsed every 100-200 </a:t>
            </a:r>
            <a:r>
              <a:rPr lang="en-GB" dirty="0" err="1" smtClean="0"/>
              <a:t>ms</a:t>
            </a:r>
            <a:r>
              <a:rPr lang="en-GB" dirty="0" smtClean="0"/>
              <a:t> (every 5</a:t>
            </a:r>
            <a:r>
              <a:rPr lang="en-GB" baseline="30000" dirty="0" smtClean="0"/>
              <a:t>th</a:t>
            </a:r>
            <a:r>
              <a:rPr lang="en-GB" dirty="0" smtClean="0"/>
              <a:t> - 10</a:t>
            </a:r>
            <a:r>
              <a:rPr lang="en-GB" baseline="30000" dirty="0" smtClean="0"/>
              <a:t>th</a:t>
            </a:r>
            <a:r>
              <a:rPr lang="en-GB" dirty="0" smtClean="0"/>
              <a:t> cycle)</a:t>
            </a:r>
          </a:p>
          <a:p>
            <a:r>
              <a:rPr lang="en-GB" dirty="0" smtClean="0"/>
              <a:t>TK:</a:t>
            </a:r>
          </a:p>
          <a:p>
            <a:pPr lvl="1"/>
            <a:r>
              <a:rPr lang="en-GB" dirty="0" smtClean="0"/>
              <a:t>needs to be prepared 200 </a:t>
            </a:r>
            <a:r>
              <a:rPr lang="en-GB" dirty="0" err="1" smtClean="0"/>
              <a:t>ms</a:t>
            </a:r>
            <a:r>
              <a:rPr lang="en-GB" dirty="0" smtClean="0"/>
              <a:t> before beam pulse when changing beam</a:t>
            </a:r>
          </a:p>
          <a:p>
            <a:pPr lvl="1"/>
            <a:r>
              <a:rPr lang="en-GB" dirty="0" smtClean="0"/>
              <a:t>can be used faster for repetitions of same beam</a:t>
            </a:r>
          </a:p>
          <a:p>
            <a:r>
              <a:rPr lang="en-GB" dirty="0" smtClean="0"/>
              <a:t>HSI-RF: </a:t>
            </a:r>
          </a:p>
          <a:p>
            <a:pPr lvl="1"/>
            <a:r>
              <a:rPr lang="en-GB" dirty="0" smtClean="0"/>
              <a:t>rigid beams at maximum 5 Hz, only limited observance implemented in </a:t>
            </a:r>
            <a:r>
              <a:rPr lang="en-GB" dirty="0" err="1" smtClean="0"/>
              <a:t>Pulszentrale</a:t>
            </a:r>
            <a:endParaRPr lang="en-GB" dirty="0" smtClean="0"/>
          </a:p>
          <a:p>
            <a:r>
              <a:rPr lang="en-GB" dirty="0" smtClean="0"/>
              <a:t>Profile grid guard:</a:t>
            </a:r>
          </a:p>
          <a:p>
            <a:pPr lvl="1"/>
            <a:r>
              <a:rPr lang="en-GB" dirty="0" smtClean="0"/>
              <a:t>limit beam pulses on grids to </a:t>
            </a:r>
            <a:r>
              <a:rPr lang="en-GB" dirty="0"/>
              <a:t>2,5 Hz </a:t>
            </a:r>
            <a:r>
              <a:rPr lang="en-GB" dirty="0" smtClean="0"/>
              <a:t>in total</a:t>
            </a:r>
            <a:r>
              <a:rPr lang="en-GB" dirty="0"/>
              <a:t>, </a:t>
            </a:r>
            <a:r>
              <a:rPr lang="en-GB" dirty="0" smtClean="0"/>
              <a:t>only limited </a:t>
            </a:r>
            <a:r>
              <a:rPr lang="en-GB" dirty="0"/>
              <a:t>observance </a:t>
            </a:r>
            <a:r>
              <a:rPr lang="en-GB" dirty="0" smtClean="0"/>
              <a:t>implemented in </a:t>
            </a:r>
            <a:r>
              <a:rPr lang="en-GB" dirty="0" err="1" smtClean="0"/>
              <a:t>Pulszentrale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7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Concept for WR-based </a:t>
            </a:r>
            <a:r>
              <a:rPr lang="en-GB" dirty="0" err="1" smtClean="0"/>
              <a:t>linac</a:t>
            </a:r>
            <a:r>
              <a:rPr lang="en-GB" dirty="0" smtClean="0"/>
              <a:t> timing system</a:t>
            </a:r>
            <a:endParaRPr lang="en-GB" sz="24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829654" y="1817079"/>
            <a:ext cx="10515600" cy="494869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Present situation</a:t>
            </a:r>
          </a:p>
          <a:p>
            <a:pPr lvl="1"/>
            <a:r>
              <a:rPr lang="en-GB" dirty="0" smtClean="0"/>
              <a:t>UNILAC multiplex operation, </a:t>
            </a:r>
            <a:r>
              <a:rPr lang="en-GB" dirty="0" err="1" smtClean="0"/>
              <a:t>Pulszentrale</a:t>
            </a:r>
            <a:r>
              <a:rPr lang="en-GB" dirty="0" smtClean="0"/>
              <a:t> in a nutshell</a:t>
            </a:r>
          </a:p>
          <a:p>
            <a:pPr lvl="1"/>
            <a:r>
              <a:rPr lang="en-GB" dirty="0"/>
              <a:t>Altering operational </a:t>
            </a:r>
            <a:r>
              <a:rPr lang="en-GB" dirty="0" smtClean="0"/>
              <a:t>circumstances</a:t>
            </a:r>
          </a:p>
          <a:p>
            <a:pPr lvl="1"/>
            <a:r>
              <a:rPr lang="en-GB" dirty="0"/>
              <a:t>Timing constraints</a:t>
            </a:r>
          </a:p>
          <a:p>
            <a:endParaRPr lang="en-GB" dirty="0" smtClean="0"/>
          </a:p>
          <a:p>
            <a:r>
              <a:rPr lang="en-GB" b="1" dirty="0" smtClean="0"/>
              <a:t>Going for FAIR</a:t>
            </a:r>
          </a:p>
          <a:p>
            <a:pPr lvl="1"/>
            <a:r>
              <a:rPr lang="en-GB" dirty="0"/>
              <a:t>From </a:t>
            </a:r>
            <a:r>
              <a:rPr lang="en-GB" dirty="0" err="1"/>
              <a:t>Pulszentrale</a:t>
            </a:r>
            <a:r>
              <a:rPr lang="en-GB" dirty="0"/>
              <a:t> to </a:t>
            </a:r>
            <a:r>
              <a:rPr lang="en-GB" dirty="0" err="1"/>
              <a:t>Datamaster</a:t>
            </a:r>
            <a:endParaRPr lang="en-GB" dirty="0"/>
          </a:p>
          <a:p>
            <a:pPr lvl="1"/>
            <a:r>
              <a:rPr lang="en-GB" dirty="0" smtClean="0"/>
              <a:t>Deriving UNILAC &amp; </a:t>
            </a:r>
            <a:r>
              <a:rPr lang="en-GB" dirty="0" err="1" smtClean="0"/>
              <a:t>pLinac</a:t>
            </a:r>
            <a:r>
              <a:rPr lang="en-GB" dirty="0" smtClean="0"/>
              <a:t> schedules for FAIR</a:t>
            </a:r>
          </a:p>
          <a:p>
            <a:pPr lvl="1"/>
            <a:r>
              <a:rPr lang="en-GB" dirty="0" smtClean="0"/>
              <a:t>Schedule translation: Existing &amp; FAIR control system; excursion</a:t>
            </a:r>
            <a:r>
              <a:rPr lang="en-GB" dirty="0"/>
              <a:t>: </a:t>
            </a:r>
            <a:r>
              <a:rPr lang="en-GB" dirty="0" smtClean="0"/>
              <a:t>Terms</a:t>
            </a:r>
          </a:p>
          <a:p>
            <a:pPr lvl="1"/>
            <a:r>
              <a:rPr lang="en-GB" dirty="0" smtClean="0"/>
              <a:t>Implement schedule for </a:t>
            </a:r>
            <a:r>
              <a:rPr lang="en-GB" dirty="0" err="1" smtClean="0"/>
              <a:t>datamaster</a:t>
            </a:r>
            <a:r>
              <a:rPr lang="en-GB" dirty="0" smtClean="0"/>
              <a:t>: Event sequence, </a:t>
            </a:r>
            <a:r>
              <a:rPr lang="en-GB" dirty="0" err="1" smtClean="0"/>
              <a:t>supercycle</a:t>
            </a:r>
            <a:endParaRPr lang="en-GB" dirty="0" smtClean="0"/>
          </a:p>
          <a:p>
            <a:pPr lvl="1"/>
            <a:r>
              <a:rPr lang="en-GB" dirty="0" smtClean="0"/>
              <a:t>Specialities</a:t>
            </a:r>
          </a:p>
          <a:p>
            <a:pPr lvl="1"/>
            <a:r>
              <a:rPr lang="en-GB" dirty="0" smtClean="0"/>
              <a:t>Schedule creation and </a:t>
            </a:r>
            <a:r>
              <a:rPr lang="en-GB" dirty="0" err="1" smtClean="0"/>
              <a:t>datamaster</a:t>
            </a:r>
            <a:r>
              <a:rPr lang="en-GB" dirty="0" smtClean="0"/>
              <a:t> operation: System view</a:t>
            </a:r>
          </a:p>
          <a:p>
            <a:endParaRPr lang="en-GB" dirty="0" smtClean="0"/>
          </a:p>
          <a:p>
            <a:r>
              <a:rPr lang="en-GB" dirty="0" smtClean="0"/>
              <a:t>Missing &amp; drawbacks</a:t>
            </a:r>
          </a:p>
          <a:p>
            <a:r>
              <a:rPr lang="en-GB" dirty="0" smtClean="0"/>
              <a:t>Timing Groups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6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/>
          <a:lstStyle/>
          <a:p>
            <a:r>
              <a:rPr lang="en-GB" dirty="0" smtClean="0"/>
              <a:t>From </a:t>
            </a:r>
            <a:r>
              <a:rPr lang="en-GB" dirty="0" err="1" smtClean="0"/>
              <a:t>Pulszentrale</a:t>
            </a:r>
            <a:r>
              <a:rPr lang="en-GB" dirty="0" smtClean="0"/>
              <a:t> to </a:t>
            </a:r>
            <a:r>
              <a:rPr lang="en-GB" dirty="0" err="1" smtClean="0"/>
              <a:t>Datamaster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913607"/>
            <a:ext cx="5157787" cy="823912"/>
          </a:xfrm>
        </p:spPr>
        <p:txBody>
          <a:bodyPr/>
          <a:lstStyle/>
          <a:p>
            <a:r>
              <a:rPr lang="en-GB" dirty="0" smtClean="0"/>
              <a:t>UNILAC </a:t>
            </a:r>
            <a:r>
              <a:rPr lang="en-GB" dirty="0" err="1" smtClean="0"/>
              <a:t>Pulszentrale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9306" y="1811547"/>
            <a:ext cx="5658270" cy="480203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integrated real time scheduling</a:t>
            </a:r>
          </a:p>
          <a:p>
            <a:pPr lvl="1"/>
            <a:r>
              <a:rPr lang="en-GB" dirty="0" smtClean="0"/>
              <a:t>“simple” priority system</a:t>
            </a:r>
          </a:p>
          <a:p>
            <a:pPr lvl="1"/>
            <a:r>
              <a:rPr lang="en-GB" dirty="0"/>
              <a:t>very efficient, uses every </a:t>
            </a:r>
            <a:r>
              <a:rPr lang="en-GB" dirty="0" smtClean="0"/>
              <a:t>pulse</a:t>
            </a:r>
          </a:p>
          <a:p>
            <a:pPr lvl="1"/>
            <a:r>
              <a:rPr lang="en-GB" dirty="0" smtClean="0"/>
              <a:t>allows for on-demand requested pulses</a:t>
            </a:r>
            <a:endParaRPr lang="en-GB" dirty="0"/>
          </a:p>
          <a:p>
            <a:pPr lvl="1"/>
            <a:r>
              <a:rPr lang="en-GB" dirty="0" smtClean="0"/>
              <a:t>hard to implement more sophistication or </a:t>
            </a:r>
            <a:r>
              <a:rPr lang="en-GB" dirty="0"/>
              <a:t>to plan in advance</a:t>
            </a:r>
          </a:p>
          <a:p>
            <a:pPr lvl="1"/>
            <a:r>
              <a:rPr lang="en-GB" dirty="0"/>
              <a:t>no strict control of operation (≠ sources)</a:t>
            </a:r>
          </a:p>
          <a:p>
            <a:pPr lvl="1"/>
            <a:r>
              <a:rPr lang="en-GB" dirty="0" smtClean="0"/>
              <a:t>relies </a:t>
            </a:r>
            <a:r>
              <a:rPr lang="en-GB" dirty="0"/>
              <a:t>on fast, flexible devices (unlimited resources)</a:t>
            </a:r>
          </a:p>
          <a:p>
            <a:pPr lvl="1"/>
            <a:r>
              <a:rPr lang="en-GB" dirty="0"/>
              <a:t>becomes tricky with slow, restricted devices</a:t>
            </a:r>
          </a:p>
          <a:p>
            <a:r>
              <a:rPr lang="en-GB" dirty="0" smtClean="0"/>
              <a:t>ensures </a:t>
            </a:r>
            <a:r>
              <a:rPr lang="en-GB" dirty="0"/>
              <a:t>uninterrupted operation </a:t>
            </a:r>
          </a:p>
          <a:p>
            <a:r>
              <a:rPr lang="en-GB" dirty="0" smtClean="0"/>
              <a:t>prompt beam delivery for SIS18 actually can not be ensured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913607"/>
            <a:ext cx="5183188" cy="823912"/>
          </a:xfrm>
        </p:spPr>
        <p:txBody>
          <a:bodyPr/>
          <a:lstStyle/>
          <a:p>
            <a:r>
              <a:rPr lang="en-GB" dirty="0" err="1" smtClean="0"/>
              <a:t>Datamaster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871713" y="1811547"/>
            <a:ext cx="6009735" cy="480203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pre-planned</a:t>
            </a:r>
            <a:r>
              <a:rPr lang="en-GB" dirty="0"/>
              <a:t> </a:t>
            </a:r>
            <a:r>
              <a:rPr lang="en-GB" dirty="0" smtClean="0"/>
              <a:t> periodic/looped schedule</a:t>
            </a:r>
          </a:p>
          <a:p>
            <a:pPr lvl="1"/>
            <a:r>
              <a:rPr lang="en-GB" dirty="0"/>
              <a:t>sophisticated planning tool could be realized in software</a:t>
            </a:r>
          </a:p>
          <a:p>
            <a:pPr lvl="1"/>
            <a:r>
              <a:rPr lang="en-GB" dirty="0" smtClean="0"/>
              <a:t>pre-planned </a:t>
            </a:r>
            <a:r>
              <a:rPr lang="en-GB" dirty="0"/>
              <a:t>schedule can not be changed in real time</a:t>
            </a:r>
          </a:p>
          <a:p>
            <a:pPr lvl="1"/>
            <a:r>
              <a:rPr lang="en-GB" dirty="0"/>
              <a:t>drop concept of requested beams</a:t>
            </a:r>
          </a:p>
          <a:p>
            <a:pPr lvl="1"/>
            <a:r>
              <a:rPr lang="en-GB" dirty="0" smtClean="0"/>
              <a:t>enables </a:t>
            </a:r>
            <a:r>
              <a:rPr lang="en-GB" dirty="0"/>
              <a:t>optimal use of limited </a:t>
            </a:r>
            <a:r>
              <a:rPr lang="en-GB" dirty="0" smtClean="0"/>
              <a:t>resources by arbitration</a:t>
            </a:r>
            <a:endParaRPr lang="en-GB" dirty="0"/>
          </a:p>
          <a:p>
            <a:pPr lvl="1"/>
            <a:r>
              <a:rPr lang="en-GB" dirty="0" smtClean="0"/>
              <a:t>enables </a:t>
            </a:r>
            <a:r>
              <a:rPr lang="en-GB" dirty="0"/>
              <a:t>prompt delivery to SIS18, maximize FAIR </a:t>
            </a:r>
            <a:r>
              <a:rPr lang="en-GB" dirty="0" smtClean="0"/>
              <a:t>efficiency; contingency for setup</a:t>
            </a:r>
            <a:endParaRPr lang="en-GB" dirty="0"/>
          </a:p>
          <a:p>
            <a:r>
              <a:rPr lang="en-GB" dirty="0" smtClean="0"/>
              <a:t>has to ensure uninterrupted </a:t>
            </a:r>
            <a:r>
              <a:rPr lang="en-GB" dirty="0"/>
              <a:t>operation</a:t>
            </a:r>
          </a:p>
          <a:p>
            <a:r>
              <a:rPr lang="en-GB" dirty="0" smtClean="0"/>
              <a:t>limited real time reactions needed for UNILAC (PG guard)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17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138" y="1673058"/>
            <a:ext cx="7335748" cy="2044503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3442224" y="1507226"/>
            <a:ext cx="11265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UNILAC</a:t>
            </a:r>
          </a:p>
          <a:p>
            <a:pPr algn="r"/>
            <a:r>
              <a:rPr lang="en-GB" sz="2400" dirty="0" err="1" smtClean="0"/>
              <a:t>pLinac</a:t>
            </a:r>
            <a:endParaRPr lang="en-GB" sz="2400" dirty="0" smtClean="0"/>
          </a:p>
          <a:p>
            <a:pPr algn="r"/>
            <a:r>
              <a:rPr lang="en-GB" sz="2400" dirty="0" smtClean="0"/>
              <a:t>SIS18</a:t>
            </a:r>
          </a:p>
          <a:p>
            <a:pPr algn="r"/>
            <a:r>
              <a:rPr lang="en-GB" sz="2400" dirty="0" smtClean="0"/>
              <a:t>SIS100</a:t>
            </a:r>
          </a:p>
          <a:p>
            <a:pPr algn="r"/>
            <a:r>
              <a:rPr lang="en-GB" sz="2400" dirty="0" smtClean="0"/>
              <a:t>CR</a:t>
            </a:r>
          </a:p>
          <a:p>
            <a:pPr algn="r"/>
            <a:r>
              <a:rPr lang="en-GB" sz="2400" dirty="0" smtClean="0"/>
              <a:t>HESR</a:t>
            </a:r>
            <a:endParaRPr lang="en-GB" sz="2400" dirty="0"/>
          </a:p>
        </p:txBody>
      </p:sp>
      <p:sp>
        <p:nvSpPr>
          <p:cNvPr id="7" name="Rechteck 6"/>
          <p:cNvSpPr/>
          <p:nvPr/>
        </p:nvSpPr>
        <p:spPr>
          <a:xfrm>
            <a:off x="3292121" y="2661388"/>
            <a:ext cx="8722365" cy="1092132"/>
          </a:xfrm>
          <a:prstGeom prst="rect">
            <a:avLst/>
          </a:prstGeom>
          <a:solidFill>
            <a:srgbClr val="98989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929921" y="2889921"/>
            <a:ext cx="227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SIS18 defines beams from UNILAC &amp; </a:t>
            </a:r>
            <a:r>
              <a:rPr lang="en-GB" dirty="0" err="1" smtClean="0"/>
              <a:t>pLinac</a:t>
            </a:r>
            <a:endParaRPr lang="en-GB" dirty="0"/>
          </a:p>
        </p:txBody>
      </p:sp>
      <p:sp>
        <p:nvSpPr>
          <p:cNvPr id="9" name="Rechteck 8"/>
          <p:cNvSpPr/>
          <p:nvPr/>
        </p:nvSpPr>
        <p:spPr>
          <a:xfrm>
            <a:off x="4560489" y="1978576"/>
            <a:ext cx="567266" cy="660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7882752" y="1978576"/>
            <a:ext cx="567266" cy="660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/>
          <p:cNvSpPr/>
          <p:nvPr/>
        </p:nvSpPr>
        <p:spPr>
          <a:xfrm>
            <a:off x="11210152" y="1978576"/>
            <a:ext cx="567266" cy="660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/>
          <p:cNvSpPr/>
          <p:nvPr/>
        </p:nvSpPr>
        <p:spPr>
          <a:xfrm>
            <a:off x="5416669" y="1610352"/>
            <a:ext cx="567266" cy="10286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/>
          <p:cNvSpPr/>
          <p:nvPr/>
        </p:nvSpPr>
        <p:spPr>
          <a:xfrm>
            <a:off x="8753616" y="1610352"/>
            <a:ext cx="567266" cy="10286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/>
          <p:cNvSpPr/>
          <p:nvPr/>
        </p:nvSpPr>
        <p:spPr>
          <a:xfrm>
            <a:off x="6632094" y="1610351"/>
            <a:ext cx="219987" cy="102862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9956400" y="1610350"/>
            <a:ext cx="219987" cy="102862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feld 30"/>
          <p:cNvSpPr txBox="1"/>
          <p:nvPr/>
        </p:nvSpPr>
        <p:spPr>
          <a:xfrm>
            <a:off x="10077714" y="3850545"/>
            <a:ext cx="1978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LSA Basics for Developers, J. Fitzek</a:t>
            </a:r>
            <a:endParaRPr lang="en-GB" sz="1000" dirty="0"/>
          </a:p>
        </p:txBody>
      </p:sp>
      <p:sp>
        <p:nvSpPr>
          <p:cNvPr id="71" name="Textfeld 70"/>
          <p:cNvSpPr txBox="1"/>
          <p:nvPr/>
        </p:nvSpPr>
        <p:spPr>
          <a:xfrm>
            <a:off x="139694" y="75328"/>
            <a:ext cx="1107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Deriving UNILAC &amp; </a:t>
            </a:r>
            <a:r>
              <a:rPr lang="en-GB" sz="3200" dirty="0" err="1" smtClean="0"/>
              <a:t>pLinac</a:t>
            </a:r>
            <a:r>
              <a:rPr lang="en-GB" sz="3200" dirty="0" smtClean="0"/>
              <a:t> schedules part </a:t>
            </a:r>
            <a:r>
              <a:rPr lang="en-GB" sz="3200" dirty="0"/>
              <a:t>1</a:t>
            </a:r>
            <a:r>
              <a:rPr lang="en-GB" sz="3200" dirty="0" smtClean="0"/>
              <a:t>: Infer FAIR requests</a:t>
            </a:r>
            <a:endParaRPr lang="en-GB" sz="32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810D-2C0A-4E04-96A1-943ECF14A5A7}" type="slidenum">
              <a:rPr lang="en-GB" smtClean="0"/>
              <a:t>9</a:t>
            </a:fld>
            <a:endParaRPr lang="en-GB"/>
          </a:p>
        </p:txBody>
      </p:sp>
      <p:pic>
        <p:nvPicPr>
          <p:cNvPr id="61" name="Grafik 60"/>
          <p:cNvPicPr>
            <a:picLocks/>
          </p:cNvPicPr>
          <p:nvPr/>
        </p:nvPicPr>
        <p:blipFill rotWithShape="1">
          <a:blip r:embed="rId3"/>
          <a:srcRect r="76522" b="-16602"/>
          <a:stretch/>
        </p:blipFill>
        <p:spPr>
          <a:xfrm>
            <a:off x="1499262" y="1833464"/>
            <a:ext cx="98682" cy="306314"/>
          </a:xfrm>
          <a:prstGeom prst="rect">
            <a:avLst/>
          </a:prstGeom>
        </p:spPr>
      </p:pic>
      <p:pic>
        <p:nvPicPr>
          <p:cNvPr id="65" name="Grafik 64"/>
          <p:cNvPicPr>
            <a:picLocks noChangeAspect="1"/>
          </p:cNvPicPr>
          <p:nvPr/>
        </p:nvPicPr>
        <p:blipFill rotWithShape="1">
          <a:blip r:embed="rId4"/>
          <a:srcRect t="-1" r="77237" b="-6240"/>
          <a:stretch/>
        </p:blipFill>
        <p:spPr>
          <a:xfrm>
            <a:off x="1791816" y="1849614"/>
            <a:ext cx="91329" cy="274015"/>
          </a:xfrm>
          <a:prstGeom prst="rect">
            <a:avLst/>
          </a:prstGeom>
        </p:spPr>
      </p:pic>
      <p:pic>
        <p:nvPicPr>
          <p:cNvPr id="73" name="Grafik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447" y="1850259"/>
            <a:ext cx="76422" cy="25792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378944" y="1768979"/>
            <a:ext cx="593932" cy="4614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Gewinkelter Verbinder 4"/>
          <p:cNvCxnSpPr>
            <a:stCxn id="3" idx="2"/>
          </p:cNvCxnSpPr>
          <p:nvPr/>
        </p:nvCxnSpPr>
        <p:spPr>
          <a:xfrm rot="16200000" flipH="1">
            <a:off x="2573361" y="1333000"/>
            <a:ext cx="242338" cy="203724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649734" y="1060801"/>
            <a:ext cx="1944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Available / defined</a:t>
            </a:r>
          </a:p>
          <a:p>
            <a:pPr algn="ctr"/>
            <a:r>
              <a:rPr lang="en-GB" dirty="0" err="1" smtClean="0"/>
              <a:t>linac</a:t>
            </a:r>
            <a:r>
              <a:rPr lang="en-GB" dirty="0" smtClean="0"/>
              <a:t> beams</a:t>
            </a:r>
            <a:endParaRPr lang="en-GB" dirty="0"/>
          </a:p>
        </p:txBody>
      </p:sp>
      <p:sp>
        <p:nvSpPr>
          <p:cNvPr id="27" name="Rechteck 26"/>
          <p:cNvSpPr/>
          <p:nvPr/>
        </p:nvSpPr>
        <p:spPr>
          <a:xfrm>
            <a:off x="9084812" y="5040729"/>
            <a:ext cx="567266" cy="31504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/>
          <p:cNvSpPr/>
          <p:nvPr/>
        </p:nvSpPr>
        <p:spPr>
          <a:xfrm>
            <a:off x="9088945" y="4647381"/>
            <a:ext cx="567266" cy="32656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hteck 31"/>
          <p:cNvSpPr/>
          <p:nvPr/>
        </p:nvSpPr>
        <p:spPr>
          <a:xfrm>
            <a:off x="9750269" y="4647381"/>
            <a:ext cx="219987" cy="32656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feld 32"/>
          <p:cNvSpPr txBox="1"/>
          <p:nvPr/>
        </p:nvSpPr>
        <p:spPr>
          <a:xfrm>
            <a:off x="7223154" y="4565695"/>
            <a:ext cx="1799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from UNILAC</a:t>
            </a:r>
          </a:p>
          <a:p>
            <a:pPr algn="r"/>
            <a:r>
              <a:rPr lang="en-GB" sz="2400" dirty="0" smtClean="0"/>
              <a:t>from </a:t>
            </a:r>
            <a:r>
              <a:rPr lang="en-GB" sz="2400" dirty="0" err="1" smtClean="0"/>
              <a:t>pLinac</a:t>
            </a:r>
            <a:endParaRPr lang="en-GB" sz="2400" dirty="0" smtClean="0"/>
          </a:p>
        </p:txBody>
      </p:sp>
      <p:sp>
        <p:nvSpPr>
          <p:cNvPr id="34" name="Textfeld 33"/>
          <p:cNvSpPr txBox="1"/>
          <p:nvPr/>
        </p:nvSpPr>
        <p:spPr>
          <a:xfrm>
            <a:off x="6679956" y="4211067"/>
            <a:ext cx="343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/>
              <a:t>Patterns / BPCs … to SIS18</a:t>
            </a:r>
          </a:p>
        </p:txBody>
      </p:sp>
    </p:spTree>
    <p:extLst>
      <p:ext uri="{BB962C8B-B14F-4D97-AF65-F5344CB8AC3E}">
        <p14:creationId xmlns:p14="http://schemas.microsoft.com/office/powerpoint/2010/main" val="19685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1" grpId="0"/>
      <p:bldP spid="3" grpId="0" animBg="1"/>
      <p:bldP spid="6" grpId="0"/>
      <p:bldP spid="27" grpId="0" animBg="1"/>
      <p:bldP spid="28" grpId="0" animBg="1"/>
      <p:bldP spid="32" grpId="0" animBg="1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3439</Words>
  <Application>Microsoft Office PowerPoint</Application>
  <PresentationFormat>Breitbild</PresentationFormat>
  <Paragraphs>992</Paragraphs>
  <Slides>34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Office</vt:lpstr>
      <vt:lpstr>CorelDRAW</vt:lpstr>
      <vt:lpstr>Concept for WR-based linac timing system</vt:lpstr>
      <vt:lpstr>UNILAC multiplex operation</vt:lpstr>
      <vt:lpstr>UNILAC Pulszentrale (UPZ) in a nutshell</vt:lpstr>
      <vt:lpstr>UNILAC event sequence: Fix – except pulse lengths</vt:lpstr>
      <vt:lpstr>Altering operational circumstances</vt:lpstr>
      <vt:lpstr>Timing constraints (examples)</vt:lpstr>
      <vt:lpstr>Concept for WR-based linac timing system</vt:lpstr>
      <vt:lpstr>From Pulszentrale to Datamaster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Implementation: UNILAC beam process</vt:lpstr>
      <vt:lpstr>Implementation: Linac supercycle</vt:lpstr>
      <vt:lpstr>Separating supercycle  and beam processes</vt:lpstr>
      <vt:lpstr>Merge beam processes, insert abstraction layer</vt:lpstr>
      <vt:lpstr>Supercycle execution</vt:lpstr>
      <vt:lpstr>Standard operation features</vt:lpstr>
      <vt:lpstr>Real time reaction: PG guard</vt:lpstr>
      <vt:lpstr>Periodic TK on demand</vt:lpstr>
      <vt:lpstr>Shorten BPC (Zwischenziel)</vt:lpstr>
      <vt:lpstr>UNILAC schedule creation</vt:lpstr>
      <vt:lpstr>UNILAC datamaster operation</vt:lpstr>
      <vt:lpstr>Missing &amp; drawbacks</vt:lpstr>
      <vt:lpstr>PowerPoint-Präsentation</vt:lpstr>
      <vt:lpstr>Timing Groups</vt:lpstr>
      <vt:lpstr>Timing Groups: EH dipole</vt:lpstr>
      <vt:lpstr>Backup</vt:lpstr>
      <vt:lpstr>PowerPoint-Präsentation</vt:lpstr>
      <vt:lpstr>Implementation: Linac supercycle</vt:lpstr>
      <vt:lpstr>Change beam process 1</vt:lpstr>
      <vt:lpstr>Change beam process 2</vt:lpstr>
      <vt:lpstr>Change beam process 3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Gerhard, Peter Dr.</dc:creator>
  <cp:lastModifiedBy>Gerhard, Peter Dr.</cp:lastModifiedBy>
  <cp:revision>971</cp:revision>
  <dcterms:created xsi:type="dcterms:W3CDTF">2021-02-25T13:06:36Z</dcterms:created>
  <dcterms:modified xsi:type="dcterms:W3CDTF">2023-05-10T14:35:45Z</dcterms:modified>
</cp:coreProperties>
</file>