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77" r:id="rId3"/>
    <p:sldId id="272" r:id="rId4"/>
    <p:sldId id="286" r:id="rId5"/>
    <p:sldId id="287" r:id="rId6"/>
    <p:sldId id="288" r:id="rId7"/>
    <p:sldId id="273" r:id="rId8"/>
    <p:sldId id="275" r:id="rId9"/>
    <p:sldId id="281" r:id="rId10"/>
    <p:sldId id="283" r:id="rId11"/>
    <p:sldId id="284" r:id="rId12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DBB63"/>
    <a:srgbClr val="C6E0B4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7" autoAdjust="0"/>
    <p:restoredTop sz="79184" autoAdjust="0"/>
  </p:normalViewPr>
  <p:slideViewPr>
    <p:cSldViewPr snapToGrid="0" snapToObjects="1">
      <p:cViewPr varScale="1">
        <p:scale>
          <a:sx n="166" d="100"/>
          <a:sy n="166" d="100"/>
        </p:scale>
        <p:origin x="1470" y="120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39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0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2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7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2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4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05" y="1086040"/>
            <a:ext cx="7578587" cy="367768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Modernisation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Control System for injector chain (ion sources, UNILAC, TK)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modernisation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beyond scope of this presentation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 objectives: Fit for FAIR (e.g. booster mode) and keep the system operable</a:t>
            </a:r>
          </a:p>
          <a:p>
            <a:pPr marL="3429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Replacement of UNILAC controls is a complex endeavor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Lessons learned from replacement of SIS18/ESR controls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Careful planning &amp; communication is the key for success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plan revised in 05/2023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Commissioning 2025 aligned with strategic operation schedule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Detailed planning to be further refined in 11/2025 (BEA/OPE/…)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42903"/>
            <a:ext cx="6071291" cy="701284"/>
          </a:xfrm>
        </p:spPr>
        <p:txBody>
          <a:bodyPr/>
          <a:lstStyle/>
          <a:p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Injector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Controls Upgrade Project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932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7"/>
            <a:ext cx="8420176" cy="148373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List of Applications 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Mapping of Functionality exists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rough planning done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Detailed planning in work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35721"/>
            <a:ext cx="6071291" cy="701284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Controls Upgrade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UNILAC</a:t>
            </a:r>
            <a:b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Control Room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AFAAF-0420-8FAD-EA57-0C82C70299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041" y="1030678"/>
            <a:ext cx="3519405" cy="1625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ED17C-AB79-79CD-1DF9-16FB87D061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3" y="2488669"/>
            <a:ext cx="914400" cy="215900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0FE31C38-4B31-B6EB-1B1A-9525B32E79E4}"/>
              </a:ext>
            </a:extLst>
          </p:cNvPr>
          <p:cNvSpPr txBox="1">
            <a:spLocks/>
          </p:cNvSpPr>
          <p:nvPr/>
        </p:nvSpPr>
        <p:spPr>
          <a:xfrm>
            <a:off x="1717588" y="2402958"/>
            <a:ext cx="7242114" cy="2511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Applications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IonSource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work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Spectrum		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UNILAC What’s Running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2025 (first mock-ups started)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Profile Grid Protection App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BTM GUI (2 step approach)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HF App			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2024/25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Faraday-Cup-Panel App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2024/25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Adaptation of existing new Apps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MASP GUI for UNILAC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Snoop GUI for UNILAC	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LSA Data Supply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UNILAC Machine Model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Peter Gerhard, S.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Jülicher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(in work)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SVÜ (Fast beam loss control) Data Supply	 2025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9498"/>
            <a:ext cx="8420176" cy="374194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 started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use of first applications targeting the Ion Sources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already in the Engineering Run: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IonSource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Application for HLI, Profile Grid Application,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IonSource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sequences, Emittance App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Lots of upgrade tasks,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applications as well as adaptations of existing applications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Tight resource constraints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Estimates exceed capacity of the team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Mitigations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FAIR "urgent items support contract"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Cosylab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started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leasing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Arbeitnehmerüberlassung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Ferchau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 candidate yet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Early re-staffing of open position for the early retirement 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urgently needed, blocked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35721"/>
            <a:ext cx="6071291" cy="701284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Controls Upgrade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UNILAC</a:t>
            </a:r>
            <a:b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Control Room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172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38" y="1262358"/>
            <a:ext cx="3644172" cy="350334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Main considerations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beamtimes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2024 and 2025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Extend operation of legacy control system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ACC6 &amp;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Pulszentrale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Assure readiness of new control system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LSA &amp; DM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beamtimes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2025 and 2026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Minimize risk and effort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Risk Mitigation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"Emergency System" for BT 2025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Intermediate development step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31580"/>
            <a:ext cx="6071291" cy="701284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b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2024-26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7" y="980529"/>
            <a:ext cx="4459793" cy="39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4" b="2051"/>
          <a:stretch/>
        </p:blipFill>
        <p:spPr>
          <a:xfrm>
            <a:off x="2679866" y="929309"/>
            <a:ext cx="3784269" cy="402786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Timeline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37725" y="1077902"/>
            <a:ext cx="124104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Obligations</a:t>
            </a:r>
          </a:p>
        </p:txBody>
      </p:sp>
      <p:sp>
        <p:nvSpPr>
          <p:cNvPr id="74" name="Rechteck 73"/>
          <p:cNvSpPr/>
          <p:nvPr/>
        </p:nvSpPr>
        <p:spPr>
          <a:xfrm>
            <a:off x="2513154" y="1382263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>
            <a:off x="2513154" y="1782475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6" name="Rechteck 75"/>
          <p:cNvSpPr/>
          <p:nvPr/>
        </p:nvSpPr>
        <p:spPr>
          <a:xfrm>
            <a:off x="2513154" y="3249919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7" name="Rechteck 76"/>
          <p:cNvSpPr/>
          <p:nvPr/>
        </p:nvSpPr>
        <p:spPr>
          <a:xfrm>
            <a:off x="2513154" y="3783535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8" name="Rechteck 77"/>
          <p:cNvSpPr/>
          <p:nvPr/>
        </p:nvSpPr>
        <p:spPr>
          <a:xfrm>
            <a:off x="2513154" y="4583959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9" name="Rechteck 78"/>
          <p:cNvSpPr/>
          <p:nvPr/>
        </p:nvSpPr>
        <p:spPr>
          <a:xfrm>
            <a:off x="2513154" y="4717354"/>
            <a:ext cx="3887645" cy="11460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4" b="2051"/>
          <a:stretch/>
        </p:blipFill>
        <p:spPr>
          <a:xfrm>
            <a:off x="2679866" y="929309"/>
            <a:ext cx="3784269" cy="402786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Timeline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37725" y="1607339"/>
            <a:ext cx="120097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level </a:t>
            </a:r>
          </a:p>
          <a:p>
            <a:pPr algn="l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milestones</a:t>
            </a:r>
          </a:p>
        </p:txBody>
      </p:sp>
      <p:sp>
        <p:nvSpPr>
          <p:cNvPr id="80" name="Rechteck 79"/>
          <p:cNvSpPr/>
          <p:nvPr/>
        </p:nvSpPr>
        <p:spPr>
          <a:xfrm>
            <a:off x="2513154" y="1915879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>
            <a:off x="2513154" y="2582899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>
            <a:off x="2513154" y="2716303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3" name="Rechteck 82"/>
          <p:cNvSpPr/>
          <p:nvPr/>
        </p:nvSpPr>
        <p:spPr>
          <a:xfrm>
            <a:off x="2513154" y="2849707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4" name="Rechteck 83"/>
          <p:cNvSpPr/>
          <p:nvPr/>
        </p:nvSpPr>
        <p:spPr>
          <a:xfrm>
            <a:off x="2513154" y="3116515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5" name="Rechteck 84"/>
          <p:cNvSpPr/>
          <p:nvPr/>
        </p:nvSpPr>
        <p:spPr>
          <a:xfrm>
            <a:off x="2513154" y="3383323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6" name="Rechteck 85"/>
          <p:cNvSpPr/>
          <p:nvPr/>
        </p:nvSpPr>
        <p:spPr>
          <a:xfrm>
            <a:off x="2513154" y="3516727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7" name="Rechteck 86"/>
          <p:cNvSpPr/>
          <p:nvPr/>
        </p:nvSpPr>
        <p:spPr>
          <a:xfrm>
            <a:off x="2513154" y="4183747"/>
            <a:ext cx="3887645" cy="11460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4" b="2051"/>
          <a:stretch/>
        </p:blipFill>
        <p:spPr>
          <a:xfrm>
            <a:off x="2679866" y="929309"/>
            <a:ext cx="3784269" cy="402786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Timeline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37725" y="2389393"/>
            <a:ext cx="89255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</a:t>
            </a:r>
          </a:p>
          <a:p>
            <a:pPr algn="l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</a:p>
        </p:txBody>
      </p:sp>
      <p:sp>
        <p:nvSpPr>
          <p:cNvPr id="55" name="Rechteck 54"/>
          <p:cNvSpPr/>
          <p:nvPr/>
        </p:nvSpPr>
        <p:spPr>
          <a:xfrm>
            <a:off x="2513154" y="1115455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6" name="Rechteck 55"/>
          <p:cNvSpPr/>
          <p:nvPr/>
        </p:nvSpPr>
        <p:spPr>
          <a:xfrm>
            <a:off x="2513154" y="2049283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Rechteck 56"/>
          <p:cNvSpPr/>
          <p:nvPr/>
        </p:nvSpPr>
        <p:spPr>
          <a:xfrm>
            <a:off x="2513154" y="1248859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>
            <a:off x="2513154" y="1515667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7" name="Rechteck 66"/>
          <p:cNvSpPr/>
          <p:nvPr/>
        </p:nvSpPr>
        <p:spPr>
          <a:xfrm>
            <a:off x="2513154" y="1649071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8" name="Rechteck 67"/>
          <p:cNvSpPr/>
          <p:nvPr/>
        </p:nvSpPr>
        <p:spPr>
          <a:xfrm>
            <a:off x="2513154" y="2983111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9" name="Rechteck 68"/>
          <p:cNvSpPr/>
          <p:nvPr/>
        </p:nvSpPr>
        <p:spPr>
          <a:xfrm>
            <a:off x="2513154" y="3650131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0" name="Rechteck 69"/>
          <p:cNvSpPr/>
          <p:nvPr/>
        </p:nvSpPr>
        <p:spPr>
          <a:xfrm>
            <a:off x="2513154" y="3916939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Rechteck 70"/>
          <p:cNvSpPr/>
          <p:nvPr/>
        </p:nvSpPr>
        <p:spPr>
          <a:xfrm>
            <a:off x="2513154" y="4050343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2" name="Rechteck 71"/>
          <p:cNvSpPr/>
          <p:nvPr/>
        </p:nvSpPr>
        <p:spPr>
          <a:xfrm>
            <a:off x="2513154" y="4317151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3" name="Rechteck 72"/>
          <p:cNvSpPr/>
          <p:nvPr/>
        </p:nvSpPr>
        <p:spPr>
          <a:xfrm>
            <a:off x="2513154" y="4450555"/>
            <a:ext cx="3887645" cy="114603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4" b="2051"/>
          <a:stretch/>
        </p:blipFill>
        <p:spPr>
          <a:xfrm>
            <a:off x="2679866" y="929309"/>
            <a:ext cx="3784269" cy="402786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Timeline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  <a:endParaRPr lang="fr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237725" y="3194476"/>
            <a:ext cx="140955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 </a:t>
            </a:r>
          </a:p>
          <a:p>
            <a:pPr algn="l"/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</a:p>
          <a:p>
            <a:pPr algn="l"/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</a:t>
            </a:r>
          </a:p>
        </p:txBody>
      </p:sp>
      <p:sp>
        <p:nvSpPr>
          <p:cNvPr id="2" name="Rechteck 1"/>
          <p:cNvSpPr/>
          <p:nvPr/>
        </p:nvSpPr>
        <p:spPr>
          <a:xfrm>
            <a:off x="2513154" y="982051"/>
            <a:ext cx="3887645" cy="114603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8" name="Rechteck 47"/>
          <p:cNvSpPr/>
          <p:nvPr/>
        </p:nvSpPr>
        <p:spPr>
          <a:xfrm>
            <a:off x="2513154" y="2182687"/>
            <a:ext cx="3887645" cy="114603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Rechteck 49"/>
          <p:cNvSpPr/>
          <p:nvPr/>
        </p:nvSpPr>
        <p:spPr>
          <a:xfrm>
            <a:off x="2513154" y="2316091"/>
            <a:ext cx="3887645" cy="114603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Rechteck 52"/>
          <p:cNvSpPr/>
          <p:nvPr/>
        </p:nvSpPr>
        <p:spPr>
          <a:xfrm>
            <a:off x="2513154" y="2449495"/>
            <a:ext cx="3887645" cy="114603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animBg="1"/>
      <p:bldP spid="48" grpId="0" animBg="1"/>
      <p:bldP spid="50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5" y="1424763"/>
            <a:ext cx="2298478" cy="3340943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Stepwise adaptation, extension and development of existing control system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Support of other departments essential (BEA, SYS, OPE)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APP development effort  exceeds capacity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Milestone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030" y="939501"/>
            <a:ext cx="6253770" cy="39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317635" y="1019596"/>
            <a:ext cx="8420176" cy="3750118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LSA setting supply of 47 magnets of 3 device types @HSI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Supply settings for identical beams from both old and new control system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Also tested for different beams from new control system (not shown)</a:t>
            </a:r>
          </a:p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5" y="122537"/>
            <a:ext cx="6071291" cy="701284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Highlight: First LSA@UNILAC Test in Dry-run 08/2023</a:t>
            </a:r>
            <a:endParaRPr lang="fr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" r="33278" b="-1"/>
          <a:stretch/>
        </p:blipFill>
        <p:spPr>
          <a:xfrm>
            <a:off x="246747" y="1773630"/>
            <a:ext cx="2290737" cy="19323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" t="2591" r="4802" b="4106"/>
          <a:stretch/>
        </p:blipFill>
        <p:spPr>
          <a:xfrm>
            <a:off x="5530702" y="1773630"/>
            <a:ext cx="3462378" cy="19323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83" y="2984104"/>
            <a:ext cx="4320000" cy="14918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090" y="2993401"/>
            <a:ext cx="4320000" cy="147323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608372" y="2194201"/>
            <a:ext cx="5116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731657" y="2194201"/>
            <a:ext cx="61311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475071" y="3267426"/>
            <a:ext cx="2101023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Should be identical! </a:t>
            </a:r>
          </a:p>
        </p:txBody>
      </p:sp>
      <p:sp>
        <p:nvSpPr>
          <p:cNvPr id="25" name="Rechteck 24"/>
          <p:cNvSpPr/>
          <p:nvPr/>
        </p:nvSpPr>
        <p:spPr>
          <a:xfrm>
            <a:off x="1765092" y="4350057"/>
            <a:ext cx="127416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>
          <a:xfrm>
            <a:off x="6388926" y="4350057"/>
            <a:ext cx="127416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6779448" y="4248757"/>
            <a:ext cx="1200900" cy="233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5629188" y="3730016"/>
            <a:ext cx="212560" cy="139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7229388" y="3730016"/>
            <a:ext cx="212560" cy="139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7754353" y="3730016"/>
            <a:ext cx="212560" cy="139220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Textfeld 30"/>
          <p:cNvSpPr txBox="1"/>
          <p:nvPr/>
        </p:nvSpPr>
        <p:spPr>
          <a:xfrm>
            <a:off x="5969067" y="3370840"/>
            <a:ext cx="275748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small deviations </a:t>
            </a:r>
            <a:r>
              <a:rPr lang="en-GB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GB" dirty="0">
                <a:solidFill>
                  <a:srgbClr val="FFFF00"/>
                </a:solidFill>
              </a:rPr>
              <a:t> check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569350" y="3913619"/>
            <a:ext cx="329609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large deviations </a:t>
            </a:r>
            <a:r>
              <a:rPr lang="en-GB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GB" dirty="0">
                <a:solidFill>
                  <a:srgbClr val="FF0000"/>
                </a:solidFill>
              </a:rPr>
              <a:t>error found</a:t>
            </a:r>
          </a:p>
        </p:txBody>
      </p:sp>
    </p:spTree>
    <p:extLst>
      <p:ext uri="{BB962C8B-B14F-4D97-AF65-F5344CB8AC3E}">
        <p14:creationId xmlns:p14="http://schemas.microsoft.com/office/powerpoint/2010/main" val="33200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Extend operation of legacy control system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Software: end of life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⇒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extended support, check availability after patching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Hardware: obsolete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short-term: maintain or exchange where necessary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long-term: upgrade path to new technologies, go as soon as possible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Maintenance: loss of experts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Migration, development of new control system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Short time, few development cycles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additional testing possibilities,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concentrate on basic operability, new features later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Loss of experts and expertise of the legacy system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Commissioning of new control system for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beamtime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 and benefit from commissioning experience at SIS18 and ESR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Close coordination with OPE and users in preparation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beamtime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2026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UNILAC Controls Transition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and Challenges</a:t>
            </a:r>
            <a:endParaRPr lang="fr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3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6th Beam Time Retreat | Ralph Bär | Accelerator Controls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4914483"/>
            <a:ext cx="11476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 </a:t>
            </a:r>
            <a:r>
              <a:rPr lang="de-DE" dirty="0" err="1"/>
              <a:t>and</a:t>
            </a:r>
            <a:r>
              <a:rPr lang="de-DE" dirty="0"/>
              <a:t> 21.09.2023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941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905</Words>
  <Application>Microsoft Office PowerPoint</Application>
  <PresentationFormat>Bildschirmpräsentation (16:9)</PresentationFormat>
  <Paragraphs>161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Cambria Math</vt:lpstr>
      <vt:lpstr>Wingdings</vt:lpstr>
      <vt:lpstr>fair-gsi-folienmaster_2017_onering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Huether, Hanno</cp:lastModifiedBy>
  <cp:revision>186</cp:revision>
  <cp:lastPrinted>2023-08-17T13:35:38Z</cp:lastPrinted>
  <dcterms:created xsi:type="dcterms:W3CDTF">2022-07-13T13:04:35Z</dcterms:created>
  <dcterms:modified xsi:type="dcterms:W3CDTF">2023-10-10T14:32:12Z</dcterms:modified>
</cp:coreProperties>
</file>