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25"/>
  </p:notesMasterIdLst>
  <p:handoutMasterIdLst>
    <p:handoutMasterId r:id="rId26"/>
  </p:handoutMasterIdLst>
  <p:sldIdLst>
    <p:sldId id="256" r:id="rId2"/>
    <p:sldId id="259" r:id="rId3"/>
    <p:sldId id="364" r:id="rId4"/>
    <p:sldId id="340" r:id="rId5"/>
    <p:sldId id="341" r:id="rId6"/>
    <p:sldId id="346" r:id="rId7"/>
    <p:sldId id="371" r:id="rId8"/>
    <p:sldId id="372" r:id="rId9"/>
    <p:sldId id="342" r:id="rId10"/>
    <p:sldId id="347" r:id="rId11"/>
    <p:sldId id="373" r:id="rId12"/>
    <p:sldId id="349" r:id="rId13"/>
    <p:sldId id="375" r:id="rId14"/>
    <p:sldId id="376" r:id="rId15"/>
    <p:sldId id="348" r:id="rId16"/>
    <p:sldId id="351" r:id="rId17"/>
    <p:sldId id="350" r:id="rId18"/>
    <p:sldId id="352" r:id="rId19"/>
    <p:sldId id="353" r:id="rId20"/>
    <p:sldId id="354" r:id="rId21"/>
    <p:sldId id="360" r:id="rId22"/>
    <p:sldId id="305" r:id="rId23"/>
    <p:sldId id="367" r:id="rId24"/>
  </p:sldIdLst>
  <p:sldSz cx="9144000" cy="6858000" type="screen4x3"/>
  <p:notesSz cx="9928225" cy="67976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AA550"/>
    <a:srgbClr val="66FF66"/>
    <a:srgbClr val="FFCC99"/>
    <a:srgbClr val="00003A"/>
    <a:srgbClr val="000066"/>
    <a:srgbClr val="003366"/>
    <a:srgbClr val="CCFFFF"/>
    <a:srgbClr val="99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autoAdjust="0"/>
    <p:restoredTop sz="80719" autoAdjust="0"/>
  </p:normalViewPr>
  <p:slideViewPr>
    <p:cSldViewPr>
      <p:cViewPr>
        <p:scale>
          <a:sx n="72" d="100"/>
          <a:sy n="72" d="100"/>
        </p:scale>
        <p:origin x="-132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62467" name="Rectangle 3"/>
          <p:cNvSpPr>
            <a:spLocks noGrp="1" noChangeArrowheads="1"/>
          </p:cNvSpPr>
          <p:nvPr>
            <p:ph type="dt" sz="quarter" idx="1"/>
          </p:nvPr>
        </p:nvSpPr>
        <p:spPr bwMode="auto">
          <a:xfrm>
            <a:off x="5624513"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62468"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62469" name="Rectangle 5"/>
          <p:cNvSpPr>
            <a:spLocks noGrp="1" noChangeArrowheads="1"/>
          </p:cNvSpPr>
          <p:nvPr>
            <p:ph type="sldNum" sz="quarter" idx="3"/>
          </p:nvPr>
        </p:nvSpPr>
        <p:spPr bwMode="auto">
          <a:xfrm>
            <a:off x="5624513"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263BF9D-AB00-439C-A32F-C9F1F2FC5CCF}" type="slidenum">
              <a:rPr lang="en-GB"/>
              <a:pPr>
                <a:defRPr/>
              </a:pPr>
              <a:t>‹#›</a:t>
            </a:fld>
            <a:endParaRPr lang="en-GB" dirty="0"/>
          </a:p>
        </p:txBody>
      </p:sp>
    </p:spTree>
    <p:extLst>
      <p:ext uri="{BB962C8B-B14F-4D97-AF65-F5344CB8AC3E}">
        <p14:creationId xmlns:p14="http://schemas.microsoft.com/office/powerpoint/2010/main" val="134803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5624513"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92188" y="3228975"/>
            <a:ext cx="794385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5624513"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E6BB94F-67E6-432E-8624-6A2EF49CB691}" type="slidenum">
              <a:rPr lang="en-US"/>
              <a:pPr>
                <a:defRPr/>
              </a:pPr>
              <a:t>‹#›</a:t>
            </a:fld>
            <a:endParaRPr lang="en-US" dirty="0"/>
          </a:p>
        </p:txBody>
      </p:sp>
    </p:spTree>
    <p:extLst>
      <p:ext uri="{BB962C8B-B14F-4D97-AF65-F5344CB8AC3E}">
        <p14:creationId xmlns:p14="http://schemas.microsoft.com/office/powerpoint/2010/main" val="1679178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065D4B8-3F3A-4189-BEDA-A138FFCF9AE7}" type="slidenum">
              <a:rPr lang="en-US" smtClean="0">
                <a:latin typeface="Arial" pitchFamily="34" charset="0"/>
              </a:rPr>
              <a:pPr/>
              <a:t>1</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latin typeface="Arial" charset="0"/>
                <a:ea typeface="+mn-ea"/>
                <a:cs typeface="+mn-cs"/>
              </a:rPr>
              <a:t>Extraction of Configurations – Data-Driven Controls System</a:t>
            </a:r>
            <a:endParaRPr lang="en-GB"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CCDB is not merely a storage repository for the configuration of the different components, related to the Controls of the accelerator. The CCDB actively serves to provide real-time configuration data, which is extracted from the database whenever a component needs to be configured. In order to provide the on-line data for the configuration items and their relationships, there are a number of APIs and scripts which have been developed.</a:t>
            </a:r>
          </a:p>
          <a:p>
            <a:endParaRPr lang="en-GB" dirty="0" smtClean="0">
              <a:latin typeface="Arial" pitchFamily="34" charset="0"/>
            </a:endParaRPr>
          </a:p>
          <a:p>
            <a:r>
              <a:rPr lang="en-GB" sz="1200" b="1" i="1" kern="1200" dirty="0" smtClean="0">
                <a:solidFill>
                  <a:schemeClr val="tx1"/>
                </a:solidFill>
                <a:latin typeface="Arial" charset="0"/>
                <a:ea typeface="+mn-ea"/>
                <a:cs typeface="+mn-cs"/>
              </a:rPr>
              <a:t>Configuration Change Management</a:t>
            </a:r>
          </a:p>
          <a:p>
            <a:r>
              <a:rPr lang="en-GB" sz="1200" kern="1200" dirty="0" smtClean="0">
                <a:solidFill>
                  <a:schemeClr val="tx1"/>
                </a:solidFill>
                <a:latin typeface="Arial" charset="0"/>
                <a:ea typeface="+mn-ea"/>
                <a:cs typeface="+mn-cs"/>
              </a:rPr>
              <a:t>For </a:t>
            </a:r>
            <a:r>
              <a:rPr lang="en-US" sz="1200" kern="1200" dirty="0" smtClean="0">
                <a:solidFill>
                  <a:schemeClr val="tx1"/>
                </a:solidFill>
                <a:latin typeface="Arial" charset="0"/>
                <a:ea typeface="+mn-ea"/>
                <a:cs typeface="+mn-cs"/>
              </a:rPr>
              <a:t>the data-driven Controls System the data in the CCDB describes the Controls components and their properties. </a:t>
            </a:r>
            <a:r>
              <a:rPr lang="en-GB" sz="1200" kern="1200" dirty="0" smtClean="0">
                <a:solidFill>
                  <a:schemeClr val="tx1"/>
                </a:solidFill>
                <a:latin typeface="Arial" charset="0"/>
                <a:ea typeface="+mn-ea"/>
                <a:cs typeface="+mn-cs"/>
              </a:rPr>
              <a:t>Those components need to be upgraded regularly, e.g. Front-End Computers, Device Classes, etc, therefore there is a need for regular data modifications and maintenance in the CCDB.</a:t>
            </a:r>
          </a:p>
          <a:p>
            <a:r>
              <a:rPr lang="en-GB" sz="1200" kern="1200" dirty="0" smtClean="0">
                <a:solidFill>
                  <a:schemeClr val="tx1"/>
                </a:solidFill>
                <a:latin typeface="Arial" charset="0"/>
                <a:ea typeface="+mn-ea"/>
                <a:cs typeface="+mn-cs"/>
              </a:rPr>
              <a:t>Each configuration item in CCDB is uniquely identified, which allows the database to trace the history of all operations (data modifications) performed on that item. The users are provided with reports on the current configuration and its evolution over time.</a:t>
            </a:r>
          </a:p>
          <a:p>
            <a:r>
              <a:rPr lang="en-GB" sz="1200" kern="1200" dirty="0" smtClean="0">
                <a:solidFill>
                  <a:schemeClr val="tx1"/>
                </a:solidFill>
                <a:latin typeface="Arial" charset="0"/>
                <a:ea typeface="+mn-ea"/>
                <a:cs typeface="+mn-cs"/>
              </a:rPr>
              <a:t>A solution to review potential configuration changes and accept or reject them is under development. The change acceptance process is mainly guided by the status of a given component (operational or not) and whether a change is considered to be backward compatible [6].</a:t>
            </a:r>
          </a:p>
          <a:p>
            <a:r>
              <a:rPr lang="en-GB" sz="1200" b="1" i="1" kern="1200" dirty="0" smtClean="0">
                <a:solidFill>
                  <a:schemeClr val="tx1"/>
                </a:solidFill>
                <a:latin typeface="Arial" charset="0"/>
                <a:ea typeface="+mn-ea"/>
                <a:cs typeface="+mn-cs"/>
              </a:rPr>
              <a:t>On-line Feedback of Deployed Configurations</a:t>
            </a:r>
          </a:p>
          <a:p>
            <a:r>
              <a:rPr lang="en-GB" sz="1200" kern="1200" dirty="0" smtClean="0">
                <a:solidFill>
                  <a:schemeClr val="tx1"/>
                </a:solidFill>
                <a:latin typeface="Arial" charset="0"/>
                <a:ea typeface="+mn-ea"/>
                <a:cs typeface="+mn-cs"/>
              </a:rPr>
              <a:t>A recently implemented new feature of the Controls Configuration is the availability of status accounting of the different configuration items. The status data comes in the form of a feedback from the configured components identifying the currently loaded configuration. </a:t>
            </a:r>
          </a:p>
          <a:p>
            <a:r>
              <a:rPr lang="en-GB" sz="1200" kern="1200" dirty="0" smtClean="0">
                <a:solidFill>
                  <a:schemeClr val="tx1"/>
                </a:solidFill>
                <a:latin typeface="Arial" charset="0"/>
                <a:ea typeface="+mn-ea"/>
                <a:cs typeface="+mn-cs"/>
              </a:rPr>
              <a:t>The first configuration items to start sending feedback data are the drivers for the Front-End computer modules and some components from the CMW configurations. This feature of the Controls Configuration Management is extremely important as it solves the years-old problems of discrepancies between the loaded Front-End configurations and the current running configurations, resulting in an unexpected behaviour after a reboot.</a:t>
            </a:r>
          </a:p>
          <a:p>
            <a:r>
              <a:rPr lang="en-GB" sz="1200" kern="1200" dirty="0" smtClean="0">
                <a:solidFill>
                  <a:schemeClr val="tx1"/>
                </a:solidFill>
                <a:latin typeface="Arial" charset="0"/>
                <a:ea typeface="+mn-ea"/>
                <a:cs typeface="+mn-cs"/>
              </a:rPr>
              <a:t>It is previewed that this functionality will be extended to cover other areas of the Controls Configuration in the near future, e.g. the software devices configurations deployed on the Front-Ends, etc.</a:t>
            </a: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BD65E816-4CE4-433C-910B-9300F91418B9}"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Providing the configuration capabilities for such a diverse number of systems and components and representing them in a unified model is quite a challenge. Currently the relational database model of the CCDB comprises of 914 tables, storing over 10GB of current reference data and 50GB of historical versioned data. </a:t>
            </a:r>
          </a:p>
          <a:p>
            <a:endParaRPr lang="en-GB"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Controls Configuration services need to be continuously available 24 hours a day, 365 days a year to assure the ability to configure components at any moment in order to operate the various accelerators at CERN as well as to allow configuration changes to be introduced during scheduled accelerator “technical stops”. This has been achieved through the use of Oracle cluster technology (RAC) which guarantees not only the hardware but also database software redundancy. This solution ensures no down time even during routine software patching of the database.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RAC Cluster</a:t>
            </a:r>
            <a:endParaRPr lang="en-US" sz="1200" kern="1200" dirty="0" smtClean="0">
              <a:solidFill>
                <a:schemeClr val="tx1"/>
              </a:solidFill>
              <a:latin typeface="Arial" charset="0"/>
              <a:ea typeface="+mn-ea"/>
              <a:cs typeface="+mn-cs"/>
            </a:endParaRP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Providing the configuration capabilities for such a diverse number of systems and components and representing them in a unified model is quite a challenge. Currently the relational database model of the CCDB comprises of 914 tables, storing over 10GB of current reference data and 50GB of historical versioned data. </a:t>
            </a: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Providing the configuration capabilities for such a diverse number of systems and components and representing them in a unified model is quite a challenge. Currently the relational database model of the CCDB comprises of 914 tables, storing over 10GB of current reference data and 50GB of historical versioned data. </a:t>
            </a: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1200" kern="1200" dirty="0" smtClean="0">
                <a:solidFill>
                  <a:schemeClr val="tx1"/>
                </a:solidFill>
                <a:latin typeface="Arial" charset="0"/>
                <a:ea typeface="+mn-ea"/>
                <a:cs typeface="+mn-cs"/>
              </a:rPr>
              <a:t>There is a diverse user community for the Controls Configuration services, which makes the job of providing tailored user applications challenging. The responsibility to maintain the correctness of the configuration data lies with the relevant equipment experts (BI, RF, etc.), as well as controls experts and accelerator operators</a:t>
            </a:r>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0" cap="none" spc="0" normalizeH="0" baseline="0" noProof="0" dirty="0" smtClean="0">
                <a:ln>
                  <a:noFill/>
                </a:ln>
                <a:solidFill>
                  <a:schemeClr val="tx2"/>
                </a:solidFill>
                <a:effectLst/>
                <a:uLnTx/>
                <a:uFillTx/>
                <a:latin typeface="Arial" charset="0"/>
                <a:ea typeface="+mn-ea"/>
                <a:cs typeface="+mn-cs"/>
              </a:rPr>
              <a:t>Web-deployed applications for browsing / editing of data by users</a:t>
            </a:r>
          </a:p>
          <a:p>
            <a:r>
              <a:rPr lang="en-GB" sz="1200" kern="1200" dirty="0" smtClean="0">
                <a:solidFill>
                  <a:schemeClr val="tx1"/>
                </a:solidFill>
                <a:latin typeface="Arial" charset="0"/>
                <a:ea typeface="+mn-ea"/>
                <a:cs typeface="+mn-cs"/>
              </a:rPr>
              <a:t>The CCDB Data Editing Interfaces are a suite of web-deployed applications used to modify the stored configuration data. There are currently 12 Configuration Editors, which implement the business logic and processes in the various areas of the CCDB. These applications are based on Oracle’s APEX or J2EE ADF technology and are used on a daily basis by more than 250 users.</a:t>
            </a:r>
          </a:p>
          <a:p>
            <a:r>
              <a:rPr lang="en-GB" sz="1200" kern="1200" dirty="0" smtClean="0">
                <a:solidFill>
                  <a:schemeClr val="tx1"/>
                </a:solidFill>
                <a:latin typeface="Arial" charset="0"/>
                <a:ea typeface="+mn-ea"/>
                <a:cs typeface="+mn-cs"/>
              </a:rPr>
              <a:t>Special attention must be paid to the access rights given to the users of these applications, which need to be tightly controlled due to the sensitive nature of the data and the associated risk of </a:t>
            </a:r>
            <a:r>
              <a:rPr lang="en-GB" sz="1200" kern="1200" dirty="0" err="1" smtClean="0">
                <a:solidFill>
                  <a:schemeClr val="tx1"/>
                </a:solidFill>
                <a:latin typeface="Arial" charset="0"/>
                <a:ea typeface="+mn-ea"/>
                <a:cs typeface="+mn-cs"/>
              </a:rPr>
              <a:t>mis</a:t>
            </a:r>
            <a:r>
              <a:rPr lang="en-GB" sz="1200" kern="1200" dirty="0" smtClean="0">
                <a:solidFill>
                  <a:schemeClr val="tx1"/>
                </a:solidFill>
                <a:latin typeface="Arial" charset="0"/>
                <a:ea typeface="+mn-ea"/>
                <a:cs typeface="+mn-cs"/>
              </a:rPr>
              <a:t>-configuration of accelerator components. Strict access control rules are therefore implemented via a custom authorization module. Through the use of the virtual private database feature of Oracle, additional fine grained access control mechanisms are provided within each application.</a:t>
            </a:r>
          </a:p>
          <a:p>
            <a:endParaRPr lang="en-GB"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CCDB Data Browsing Interfaces comprise of read-only applications (reporting tools), for situations where the configuration data only needs to be consulted. Some 160 reports covering all areas of the CCDB are provided to the user community of roughly 300 people and are built using Oracle APEX technology [7].</a:t>
            </a:r>
          </a:p>
          <a:p>
            <a:endParaRPr lang="en-GB" sz="1200" kern="1200" dirty="0" smtClean="0">
              <a:solidFill>
                <a:schemeClr val="tx1"/>
              </a:solidFill>
              <a:latin typeface="Arial" charset="0"/>
              <a:ea typeface="+mn-ea"/>
              <a:cs typeface="+mn-cs"/>
            </a:endParaRP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1200" kern="1200" dirty="0" smtClean="0">
                <a:solidFill>
                  <a:schemeClr val="tx1"/>
                </a:solidFill>
                <a:latin typeface="Arial" charset="0"/>
                <a:ea typeface="+mn-ea"/>
                <a:cs typeface="+mn-cs"/>
              </a:rPr>
              <a:t>Various APIs, written in several languages such as Java (e.g. Java Directory Service, Beam Interlock Systems API), PL/SQL (e.g. Front-Ends Drivers Generation APIs, FESA data extraction API) and some legacy Pro*C scripts (e.g. Front-End configurations), are implemented to extract the configuration data or to generate files to be used by the different components of the Controls System.</a:t>
            </a:r>
          </a:p>
          <a:p>
            <a:r>
              <a:rPr lang="en-GB" sz="1200" kern="1200" dirty="0" smtClean="0">
                <a:solidFill>
                  <a:schemeClr val="tx1"/>
                </a:solidFill>
                <a:latin typeface="Arial" charset="0"/>
                <a:ea typeface="+mn-ea"/>
                <a:cs typeface="+mn-cs"/>
              </a:rPr>
              <a:t>Diverse output formats of the components configurations are produced from the CCDB, ranging from text files for drivers generation and hardware and software configuration of computers to XML files and binaries for Controls devices configuration.</a:t>
            </a: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1200" kern="1200" dirty="0" smtClean="0">
                <a:solidFill>
                  <a:schemeClr val="tx1"/>
                </a:solidFill>
                <a:latin typeface="Arial" charset="0"/>
                <a:ea typeface="+mn-ea"/>
                <a:cs typeface="+mn-cs"/>
              </a:rPr>
              <a:t>Data security is paramount in the CCDB. The CCDB provides specially developed functionality to audit every session opened in the CCDB, allowing monitoring of who changed what data and when.</a:t>
            </a:r>
          </a:p>
          <a:p>
            <a:r>
              <a:rPr lang="en-GB" sz="1200" kern="1200" dirty="0" smtClean="0">
                <a:solidFill>
                  <a:schemeClr val="tx1"/>
                </a:solidFill>
                <a:latin typeface="Arial" charset="0"/>
                <a:ea typeface="+mn-ea"/>
                <a:cs typeface="+mn-cs"/>
              </a:rPr>
              <a:t>In order to trace data changes, a custom history framework was developed. All data modifications are recorded and kept on-line since 2005. There is a special web-deployed application – the CCDB History Browser, which gives access to the history logs. This application is used heavily by the Controls Exploitation team.</a:t>
            </a:r>
          </a:p>
          <a:p>
            <a:r>
              <a:rPr lang="en-GB" sz="1200" kern="1200" dirty="0" smtClean="0">
                <a:solidFill>
                  <a:schemeClr val="tx1"/>
                </a:solidFill>
                <a:latin typeface="Arial" charset="0"/>
                <a:ea typeface="+mn-ea"/>
                <a:cs typeface="+mn-cs"/>
              </a:rPr>
              <a:t>The history log also serves as a basis for versioning of the configuration data for each configuration item</a:t>
            </a:r>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1200" kern="1200" dirty="0" smtClean="0">
                <a:solidFill>
                  <a:schemeClr val="tx1"/>
                </a:solidFill>
                <a:latin typeface="Arial" charset="0"/>
                <a:ea typeface="+mn-ea"/>
                <a:cs typeface="+mn-cs"/>
              </a:rPr>
              <a:t>The Control of CERN’s accelerators is a very dynamic environment with new and changing user requirements coming regularly, directly impacting the database model as well as the different applications and APIs. The best software development style to suit such an environment is agile programming, facilitating fast prototyping and short time to production to achieve a feature complete solution.</a:t>
            </a:r>
          </a:p>
          <a:p>
            <a:r>
              <a:rPr lang="en-GB" sz="1200" kern="1200" dirty="0" smtClean="0">
                <a:solidFill>
                  <a:schemeClr val="tx1"/>
                </a:solidFill>
                <a:latin typeface="Arial" charset="0"/>
                <a:ea typeface="+mn-ea"/>
                <a:cs typeface="+mn-cs"/>
              </a:rPr>
              <a:t>Four environments have been provided for the CCDB, its interfaces and APIs – </a:t>
            </a:r>
            <a:r>
              <a:rPr lang="en-GB" sz="1200" i="1" kern="1200" dirty="0" smtClean="0">
                <a:solidFill>
                  <a:schemeClr val="tx1"/>
                </a:solidFill>
                <a:latin typeface="Arial" charset="0"/>
                <a:ea typeface="+mn-ea"/>
                <a:cs typeface="+mn-cs"/>
              </a:rPr>
              <a:t>Development</a:t>
            </a:r>
            <a:r>
              <a:rPr lang="en-GB" sz="1200" kern="1200" dirty="0" smtClean="0">
                <a:solidFill>
                  <a:schemeClr val="tx1"/>
                </a:solidFill>
                <a:latin typeface="Arial" charset="0"/>
                <a:ea typeface="+mn-ea"/>
                <a:cs typeface="+mn-cs"/>
              </a:rPr>
              <a:t>, </a:t>
            </a:r>
            <a:r>
              <a:rPr lang="en-GB" sz="1200" i="1" kern="1200" dirty="0" smtClean="0">
                <a:solidFill>
                  <a:schemeClr val="tx1"/>
                </a:solidFill>
                <a:latin typeface="Arial" charset="0"/>
                <a:ea typeface="+mn-ea"/>
                <a:cs typeface="+mn-cs"/>
              </a:rPr>
              <a:t>Test</a:t>
            </a:r>
            <a:r>
              <a:rPr lang="en-GB" sz="1200" kern="1200" dirty="0" smtClean="0">
                <a:solidFill>
                  <a:schemeClr val="tx1"/>
                </a:solidFill>
                <a:latin typeface="Arial" charset="0"/>
                <a:ea typeface="+mn-ea"/>
                <a:cs typeface="+mn-cs"/>
              </a:rPr>
              <a:t> – used for unit and functional testing, </a:t>
            </a:r>
            <a:r>
              <a:rPr lang="en-GB" sz="1200" i="1" kern="1200" dirty="0" smtClean="0">
                <a:solidFill>
                  <a:schemeClr val="tx1"/>
                </a:solidFill>
                <a:latin typeface="Arial" charset="0"/>
                <a:ea typeface="+mn-ea"/>
                <a:cs typeface="+mn-cs"/>
              </a:rPr>
              <a:t>Next</a:t>
            </a:r>
            <a:r>
              <a:rPr lang="en-GB" sz="1200" kern="1200" dirty="0" smtClean="0">
                <a:solidFill>
                  <a:schemeClr val="tx1"/>
                </a:solidFill>
                <a:latin typeface="Arial" charset="0"/>
                <a:ea typeface="+mn-ea"/>
                <a:cs typeface="+mn-cs"/>
              </a:rPr>
              <a:t> – used for integration testing and </a:t>
            </a:r>
            <a:r>
              <a:rPr lang="en-GB" sz="1200" i="1" kern="1200" dirty="0" smtClean="0">
                <a:solidFill>
                  <a:schemeClr val="tx1"/>
                </a:solidFill>
                <a:latin typeface="Arial" charset="0"/>
                <a:ea typeface="+mn-ea"/>
                <a:cs typeface="+mn-cs"/>
              </a:rPr>
              <a:t>Production</a:t>
            </a:r>
            <a:r>
              <a:rPr lang="en-GB" sz="1200" kern="1200" dirty="0" smtClean="0">
                <a:solidFill>
                  <a:schemeClr val="tx1"/>
                </a:solidFill>
                <a:latin typeface="Arial" charset="0"/>
                <a:ea typeface="+mn-ea"/>
                <a:cs typeface="+mn-cs"/>
              </a:rPr>
              <a:t> environments.</a:t>
            </a:r>
          </a:p>
          <a:p>
            <a:r>
              <a:rPr lang="en-GB" sz="1200" kern="1200" dirty="0" smtClean="0">
                <a:solidFill>
                  <a:schemeClr val="tx1"/>
                </a:solidFill>
                <a:latin typeface="Arial" charset="0"/>
                <a:ea typeface="+mn-ea"/>
                <a:cs typeface="+mn-cs"/>
              </a:rPr>
              <a:t>The Next environment of the Controls Configuration is part of the Controls </a:t>
            </a:r>
            <a:r>
              <a:rPr lang="en-GB" sz="1200" kern="1200" dirty="0" err="1" smtClean="0">
                <a:solidFill>
                  <a:schemeClr val="tx1"/>
                </a:solidFill>
                <a:latin typeface="Arial" charset="0"/>
                <a:ea typeface="+mn-ea"/>
                <a:cs typeface="+mn-cs"/>
              </a:rPr>
              <a:t>TestBed</a:t>
            </a:r>
            <a:r>
              <a:rPr lang="en-GB" sz="1200" kern="1200" dirty="0" smtClean="0">
                <a:solidFill>
                  <a:schemeClr val="tx1"/>
                </a:solidFill>
                <a:latin typeface="Arial" charset="0"/>
                <a:ea typeface="+mn-ea"/>
                <a:cs typeface="+mn-cs"/>
              </a:rPr>
              <a:t> since 2010 [8]. Some changes in the Controls components are so fundamental, e.g. the renovation of the accelerators Timing System in 2011, that it could take more than 1 year before deploying the new functionality to production. The </a:t>
            </a:r>
            <a:r>
              <a:rPr lang="en-GB" sz="1200" kern="1200" dirty="0" err="1" smtClean="0">
                <a:solidFill>
                  <a:schemeClr val="tx1"/>
                </a:solidFill>
                <a:latin typeface="Arial" charset="0"/>
                <a:ea typeface="+mn-ea"/>
                <a:cs typeface="+mn-cs"/>
              </a:rPr>
              <a:t>TestBed</a:t>
            </a:r>
            <a:r>
              <a:rPr lang="en-GB" sz="1200" kern="1200" dirty="0" smtClean="0">
                <a:solidFill>
                  <a:schemeClr val="tx1"/>
                </a:solidFill>
                <a:latin typeface="Arial" charset="0"/>
                <a:ea typeface="+mn-ea"/>
                <a:cs typeface="+mn-cs"/>
              </a:rPr>
              <a:t> provides unique opportunities to perform integration and system testing of the new functionalities with all major components of the Controls System being available.</a:t>
            </a: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BD65E816-4CE4-433C-910B-9300F91418B9}"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data management for the Control and Operation of CERN’s accelerators is implemented as a distributed database environment [9]. Part of the data stored in the CCDB is propagated to other database systems for the needs of the Operation of the accelerators (see Fig.2).</a:t>
            </a:r>
          </a:p>
          <a:p>
            <a:r>
              <a:rPr lang="en-GB" sz="1200" kern="1200" dirty="0" smtClean="0">
                <a:solidFill>
                  <a:schemeClr val="tx1"/>
                </a:solidFill>
                <a:latin typeface="Arial" charset="0"/>
                <a:ea typeface="+mn-ea"/>
                <a:cs typeface="+mn-cs"/>
              </a:rPr>
              <a:t>The alarm definitions (&gt;120,000) for all accelerators devices, are generated and propagated to the Alarms Database [10]. Part of the devices’ data is propagated towards the Accelerators Settings (LSA) database, where it is used as a basis for the Operation of the accelerators. The CCDB provides the data for the computers (Front-Ends, consoles, servers, etc.), which need to be monitored by the Diagnostics and Monitoring System (DIAMON).</a:t>
            </a:r>
          </a:p>
          <a:p>
            <a:r>
              <a:rPr lang="en-GB" sz="1200" b="1" i="1" kern="1200" dirty="0" smtClean="0">
                <a:solidFill>
                  <a:schemeClr val="tx1"/>
                </a:solidFill>
                <a:latin typeface="Arial" charset="0"/>
                <a:ea typeface="+mn-ea"/>
                <a:cs typeface="+mn-cs"/>
              </a:rPr>
              <a:t>Safe Propagation of Data Changes</a:t>
            </a:r>
          </a:p>
          <a:p>
            <a:r>
              <a:rPr lang="en-GB" sz="1200" kern="1200" dirty="0" smtClean="0">
                <a:solidFill>
                  <a:schemeClr val="tx1"/>
                </a:solidFill>
                <a:latin typeface="Arial" charset="0"/>
                <a:ea typeface="+mn-ea"/>
                <a:cs typeface="+mn-cs"/>
              </a:rPr>
              <a:t>Changes to configuration data in CCDB could have an impact on the related databases. A strategy for smooth data upgrades of the data-driven Controls System has been established with the objective to ensure a coherent set of data throughout all distributed databases. Database procedures are developed in the CCDB to safely propagate data changes, based on knowing the data dependencies between the different systems. The impact of the configuration data changes is analyzed and appropriate actions taken – this process is part of the configuration Change Management functionality provided by the CCDB.</a:t>
            </a:r>
            <a:endParaRPr lang="en-GB" dirty="0" smtClean="0">
              <a:latin typeface="Arial" pitchFamily="34" charset="0"/>
            </a:endParaRP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6BB94F-67E6-432E-8624-6A2EF49CB69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FCE2A67-931F-4047-B05C-84CC0EEE4FF4}" type="slidenum">
              <a:rPr lang="en-US" smtClean="0">
                <a:latin typeface="Arial" pitchFamily="34" charset="0"/>
              </a:rPr>
              <a:pPr/>
              <a:t>22</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1200" kern="1200" dirty="0" smtClean="0">
                <a:solidFill>
                  <a:schemeClr val="tx1"/>
                </a:solidFill>
                <a:latin typeface="Arial" charset="0"/>
                <a:ea typeface="+mn-ea"/>
                <a:cs typeface="+mn-cs"/>
              </a:rPr>
              <a:t>provide the on-line data for the configuration items and their relationships</a:t>
            </a:r>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1200" dirty="0" smtClean="0"/>
              <a:t>in order to cover the increasing complexity of the </a:t>
            </a:r>
            <a:br>
              <a:rPr lang="en-GB" sz="1200" dirty="0" smtClean="0"/>
            </a:br>
            <a:r>
              <a:rPr lang="en-GB" sz="1200" dirty="0" smtClean="0"/>
              <a:t>accelerators Controls System at CERN</a:t>
            </a:r>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BD65E816-4CE4-433C-910B-9300F91418B9}"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itchFamily="34" charset="0"/>
              </a:rPr>
              <a:t>Some of the major responsibilities are given on this slide</a:t>
            </a: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BD65E816-4CE4-433C-910B-9300F91418B9}"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Controls</a:t>
            </a:r>
            <a:r>
              <a:rPr lang="en-GB" sz="1200" kern="1200" baseline="0" dirty="0" smtClean="0">
                <a:solidFill>
                  <a:schemeClr val="tx1"/>
                </a:solidFill>
                <a:latin typeface="Arial" charset="0"/>
                <a:ea typeface="+mn-ea"/>
                <a:cs typeface="+mn-cs"/>
              </a:rPr>
              <a:t> Configuration</a:t>
            </a:r>
            <a:r>
              <a:rPr lang="en-GB" sz="1200" kern="1200" dirty="0" smtClean="0">
                <a:solidFill>
                  <a:schemeClr val="tx1"/>
                </a:solidFill>
                <a:latin typeface="Arial" charset="0"/>
                <a:ea typeface="+mn-ea"/>
                <a:cs typeface="+mn-cs"/>
              </a:rPr>
              <a:t> is the heart of the CERN Accelerators Controls System. Nowadays it covers the need for the configuration of components of the Controls System itself, e.g. the Controls Middleware (CMW), as well as accelerator components as seen by the Controls System, e.g. power converters, for all accelerators: the Large </a:t>
            </a:r>
            <a:r>
              <a:rPr lang="en-GB" sz="1200" kern="1200" dirty="0" err="1" smtClean="0">
                <a:solidFill>
                  <a:schemeClr val="tx1"/>
                </a:solidFill>
                <a:latin typeface="Arial" charset="0"/>
                <a:ea typeface="+mn-ea"/>
                <a:cs typeface="+mn-cs"/>
              </a:rPr>
              <a:t>Hadron</a:t>
            </a:r>
            <a:r>
              <a:rPr lang="en-GB" sz="1200" kern="1200" dirty="0" smtClean="0">
                <a:solidFill>
                  <a:schemeClr val="tx1"/>
                </a:solidFill>
                <a:latin typeface="Arial" charset="0"/>
                <a:ea typeface="+mn-ea"/>
                <a:cs typeface="+mn-cs"/>
              </a:rPr>
              <a:t> Collider (LHC), the Super Proton Synchrotron (SPS) Complex, the Proton Synchrotron (PS) Complex, and the CLIC Test Facility (CTF3). The configurations of some components used for the Control Systems for the Technical Infrastructure services at CERN are done in the CCDB too.</a:t>
            </a:r>
          </a:p>
          <a:p>
            <a:endParaRPr lang="en-GB" dirty="0"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DD00A9A7-32AA-45EB-9F37-DAC06BDEA154}"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4"/>
          <p:cNvSpPr>
            <a:spLocks noChangeShapeType="1"/>
          </p:cNvSpPr>
          <p:nvPr userDrawn="1"/>
        </p:nvSpPr>
        <p:spPr bwMode="auto">
          <a:xfrm>
            <a:off x="136525" y="136525"/>
            <a:ext cx="0" cy="1387475"/>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sp>
        <p:nvSpPr>
          <p:cNvPr id="5" name="Line 35"/>
          <p:cNvSpPr>
            <a:spLocks noChangeShapeType="1"/>
          </p:cNvSpPr>
          <p:nvPr userDrawn="1"/>
        </p:nvSpPr>
        <p:spPr bwMode="auto">
          <a:xfrm>
            <a:off x="115888" y="152400"/>
            <a:ext cx="3678237" cy="0"/>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grpSp>
        <p:nvGrpSpPr>
          <p:cNvPr id="6" name="Group 39"/>
          <p:cNvGrpSpPr>
            <a:grpSpLocks/>
          </p:cNvGrpSpPr>
          <p:nvPr userDrawn="1"/>
        </p:nvGrpSpPr>
        <p:grpSpPr bwMode="auto">
          <a:xfrm>
            <a:off x="5410200" y="5354638"/>
            <a:ext cx="3678238" cy="1390650"/>
            <a:chOff x="3408" y="3348"/>
            <a:chExt cx="2317" cy="876"/>
          </a:xfrm>
        </p:grpSpPr>
        <p:sp>
          <p:nvSpPr>
            <p:cNvPr id="7" name="Line 36"/>
            <p:cNvSpPr>
              <a:spLocks noChangeShapeType="1"/>
            </p:cNvSpPr>
            <p:nvPr userDrawn="1"/>
          </p:nvSpPr>
          <p:spPr bwMode="auto">
            <a:xfrm>
              <a:off x="3408" y="4224"/>
              <a:ext cx="2317" cy="0"/>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sp>
          <p:nvSpPr>
            <p:cNvPr id="8" name="Line 37"/>
            <p:cNvSpPr>
              <a:spLocks noChangeShapeType="1"/>
            </p:cNvSpPr>
            <p:nvPr userDrawn="1"/>
          </p:nvSpPr>
          <p:spPr bwMode="auto">
            <a:xfrm>
              <a:off x="5712" y="3348"/>
              <a:ext cx="0" cy="874"/>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grpSp>
      <p:sp>
        <p:nvSpPr>
          <p:cNvPr id="12290" name="Rectangle 2"/>
          <p:cNvSpPr>
            <a:spLocks noGrp="1" noChangeArrowheads="1"/>
          </p:cNvSpPr>
          <p:nvPr>
            <p:ph type="ctrTitle"/>
          </p:nvPr>
        </p:nvSpPr>
        <p:spPr>
          <a:xfrm>
            <a:off x="304800" y="1371600"/>
            <a:ext cx="8458200" cy="2286000"/>
          </a:xfrm>
        </p:spPr>
        <p:txBody>
          <a:bodyPr/>
          <a:lstStyle>
            <a:lvl1pPr>
              <a:defRPr sz="3300">
                <a:latin typeface="Arial Unicode MS" pitchFamily="34" charset="-128"/>
              </a:defRPr>
            </a:lvl1pPr>
          </a:lstStyle>
          <a:p>
            <a:r>
              <a:rPr lang="en-US"/>
              <a:t>Click to edit Master title style</a:t>
            </a:r>
          </a:p>
        </p:txBody>
      </p:sp>
      <p:sp>
        <p:nvSpPr>
          <p:cNvPr id="12291" name="Rectangle 3"/>
          <p:cNvSpPr>
            <a:spLocks noGrp="1" noChangeArrowheads="1"/>
          </p:cNvSpPr>
          <p:nvPr>
            <p:ph type="subTitle" idx="1"/>
          </p:nvPr>
        </p:nvSpPr>
        <p:spPr>
          <a:xfrm>
            <a:off x="2895600" y="4191000"/>
            <a:ext cx="5791200" cy="1447800"/>
          </a:xfrm>
        </p:spPr>
        <p:txBody>
          <a:bodyPr lIns="91440" rIns="91440"/>
          <a:lstStyle>
            <a:lvl1pPr marL="0" indent="0">
              <a:buFont typeface="Wingdings" pitchFamily="2" charset="2"/>
              <a:buNone/>
              <a:defRPr b="1"/>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A5CCA8A4-0BDC-4146-8712-30FCCEF425AC}" type="slidenum">
              <a:rPr lang="en-US"/>
              <a:pPr>
                <a:defRPr/>
              </a:pPr>
              <a:t>‹#›</a:t>
            </a:fld>
            <a:r>
              <a:rPr lang="en-US" dirty="0"/>
              <a:t>/44</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228600"/>
            <a:ext cx="215741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7963" y="228600"/>
            <a:ext cx="63214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C2B2004A-96E7-4387-A425-416664F75D25}" type="slidenum">
              <a:rPr lang="en-US"/>
              <a:pPr>
                <a:defRPr/>
              </a:pPr>
              <a:t>‹#›</a:t>
            </a:fld>
            <a:r>
              <a:rPr lang="en-US" dirty="0"/>
              <a:t>/44</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63" y="228600"/>
            <a:ext cx="83058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90600"/>
            <a:ext cx="42291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90600"/>
            <a:ext cx="42291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152400" y="6629400"/>
            <a:ext cx="762000" cy="228600"/>
          </a:xfrm>
          <a:prstGeom prst="rect">
            <a:avLst/>
          </a:prstGeom>
        </p:spPr>
        <p:txBody>
          <a:bodyPr/>
          <a:lstStyle>
            <a:lvl1pPr>
              <a:defRPr/>
            </a:lvl1pPr>
          </a:lstStyle>
          <a:p>
            <a:pPr>
              <a:defRPr/>
            </a:pPr>
            <a:fld id="{31B256EF-BF4B-4775-A353-FB6AFE60A8E8}" type="slidenum">
              <a:rPr lang="en-US"/>
              <a:pPr>
                <a:defRPr/>
              </a:pPr>
              <a:t>‹#›</a:t>
            </a:fld>
            <a:r>
              <a:rPr lang="en-US" dirty="0"/>
              <a:t>/44</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63" y="228600"/>
            <a:ext cx="83058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90600"/>
            <a:ext cx="42291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990600"/>
            <a:ext cx="42291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2291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a:xfrm>
            <a:off x="-152400" y="6629400"/>
            <a:ext cx="762000" cy="228600"/>
          </a:xfrm>
          <a:prstGeom prst="rect">
            <a:avLst/>
          </a:prstGeom>
        </p:spPr>
        <p:txBody>
          <a:bodyPr/>
          <a:lstStyle>
            <a:lvl1pPr>
              <a:defRPr/>
            </a:lvl1pPr>
          </a:lstStyle>
          <a:p>
            <a:pPr>
              <a:defRPr/>
            </a:pPr>
            <a:fld id="{A34F7176-60C3-4F8B-A8C9-DE5F29D8DCEB}" type="slidenum">
              <a:rPr lang="en-US"/>
              <a:pPr>
                <a:defRPr/>
              </a:pPr>
              <a:t>‹#›</a:t>
            </a:fld>
            <a:r>
              <a:rPr lang="en-US" dirty="0"/>
              <a:t>/44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63" y="228600"/>
            <a:ext cx="8305800" cy="457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sldNum" sz="quarter" idx="10"/>
          </p:nvPr>
        </p:nvSpPr>
        <p:spPr>
          <a:xfrm>
            <a:off x="-25400" y="6629400"/>
            <a:ext cx="762000" cy="228600"/>
          </a:xfrm>
          <a:prstGeom prst="rect">
            <a:avLst/>
          </a:prstGeom>
          <a:ln/>
        </p:spPr>
        <p:txBody>
          <a:bodyPr/>
          <a:lstStyle>
            <a:lvl1pPr>
              <a:defRPr/>
            </a:lvl1pPr>
          </a:lstStyle>
          <a:p>
            <a:pPr>
              <a:defRPr/>
            </a:pPr>
            <a:fld id="{BDC16D93-BF99-40FD-B8ED-8BC471CC17EC}" type="slidenum">
              <a:rPr lang="en-US"/>
              <a:pPr>
                <a:defRPr/>
              </a:pPr>
              <a:t>‹#›</a:t>
            </a:fld>
            <a:r>
              <a:rPr lang="en-US" dirty="0"/>
              <a:t>/41</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906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005349F7-93C7-42C7-8078-B4EC1E145D1C}" type="slidenum">
              <a:rPr lang="en-US"/>
              <a:pPr>
                <a:defRPr/>
              </a:pPr>
              <a:t>‹#›</a:t>
            </a:fld>
            <a:r>
              <a:rPr lang="en-US" dirty="0"/>
              <a:t>/44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C5CFB5A4-A011-4502-AD21-D01380E92067}" type="slidenum">
              <a:rPr lang="en-US"/>
              <a:pPr>
                <a:defRPr/>
              </a:pPr>
              <a:t>‹#›</a:t>
            </a:fld>
            <a:r>
              <a:rPr lang="en-US" dirty="0"/>
              <a:t>/44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9B9F7696-3112-4A17-9C23-AE74E8D09DB3}" type="slidenum">
              <a:rPr lang="en-US"/>
              <a:pPr>
                <a:defRPr/>
              </a:pPr>
              <a:t>‹#›</a:t>
            </a:fld>
            <a:r>
              <a:rPr lang="en-US" dirty="0"/>
              <a:t>/44</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D207FBF1-F411-4F48-8849-7ED57882CA7C}" type="slidenum">
              <a:rPr lang="en-US"/>
              <a:pPr>
                <a:defRPr/>
              </a:pPr>
              <a:t>‹#›</a:t>
            </a:fld>
            <a:r>
              <a:rPr lang="en-US" dirty="0"/>
              <a:t>/44</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101600" y="6629400"/>
            <a:ext cx="762000" cy="228600"/>
          </a:xfrm>
          <a:prstGeom prst="rect">
            <a:avLst/>
          </a:prstGeom>
        </p:spPr>
        <p:txBody>
          <a:bodyPr/>
          <a:lstStyle>
            <a:lvl1pPr>
              <a:defRPr/>
            </a:lvl1pPr>
          </a:lstStyle>
          <a:p>
            <a:pPr>
              <a:defRPr/>
            </a:pPr>
            <a:fld id="{991A616D-0A7D-4FA7-B40F-ABAA0BFD7117}" type="slidenum">
              <a:rPr lang="en-US"/>
              <a:pPr>
                <a:defRPr/>
              </a:pPr>
              <a:t>‹#›</a:t>
            </a:fld>
            <a:r>
              <a:rPr lang="en-US" dirty="0"/>
              <a:t>/44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07963" y="2286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990600"/>
            <a:ext cx="8610600" cy="5334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6" descr="THECERNlogoWhite"/>
          <p:cNvPicPr>
            <a:picLocks noChangeAspect="1" noChangeArrowheads="1"/>
          </p:cNvPicPr>
          <p:nvPr/>
        </p:nvPicPr>
        <p:blipFill>
          <a:blip r:embed="rId15" cstate="print"/>
          <a:srcRect/>
          <a:stretch>
            <a:fillRect/>
          </a:stretch>
        </p:blipFill>
        <p:spPr bwMode="auto">
          <a:xfrm>
            <a:off x="114300" y="105016"/>
            <a:ext cx="601662" cy="601663"/>
          </a:xfrm>
          <a:prstGeom prst="rect">
            <a:avLst/>
          </a:prstGeom>
          <a:noFill/>
          <a:ln w="9525">
            <a:noFill/>
            <a:miter lim="800000"/>
            <a:headEnd/>
            <a:tailEnd/>
          </a:ln>
        </p:spPr>
      </p:pic>
      <p:sp>
        <p:nvSpPr>
          <p:cNvPr id="11307" name="Rectangle 43"/>
          <p:cNvSpPr>
            <a:spLocks noChangeArrowheads="1"/>
          </p:cNvSpPr>
          <p:nvPr/>
        </p:nvSpPr>
        <p:spPr bwMode="auto">
          <a:xfrm>
            <a:off x="457200" y="650875"/>
            <a:ext cx="8001000" cy="36513"/>
          </a:xfrm>
          <a:prstGeom prst="rect">
            <a:avLst/>
          </a:prstGeom>
          <a:gradFill rotWithShape="1">
            <a:gsLst>
              <a:gs pos="0">
                <a:srgbClr val="003366">
                  <a:alpha val="10001"/>
                </a:srgbClr>
              </a:gs>
              <a:gs pos="50000">
                <a:schemeClr val="tx1"/>
              </a:gs>
              <a:gs pos="100000">
                <a:srgbClr val="003366">
                  <a:alpha val="10001"/>
                </a:srgbClr>
              </a:gs>
            </a:gsLst>
            <a:lin ang="0" scaled="1"/>
          </a:gradFill>
          <a:ln w="9525">
            <a:noFill/>
            <a:miter lim="800000"/>
            <a:headEnd/>
            <a:tailEnd/>
          </a:ln>
          <a:effectLst/>
        </p:spPr>
        <p:txBody>
          <a:bodyPr wrap="none" anchor="ctr"/>
          <a:lstStyle/>
          <a:p>
            <a:pPr eaLnBrk="0" hangingPunct="0">
              <a:defRPr/>
            </a:pPr>
            <a:endParaRPr lang="en-US" dirty="0">
              <a:latin typeface="Arial" charset="0"/>
            </a:endParaRPr>
          </a:p>
        </p:txBody>
      </p:sp>
      <p:sp>
        <p:nvSpPr>
          <p:cNvPr id="11309" name="Line 45"/>
          <p:cNvSpPr>
            <a:spLocks noChangeShapeType="1"/>
          </p:cNvSpPr>
          <p:nvPr/>
        </p:nvSpPr>
        <p:spPr bwMode="auto">
          <a:xfrm>
            <a:off x="114300" y="80963"/>
            <a:ext cx="0" cy="1387475"/>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sp>
        <p:nvSpPr>
          <p:cNvPr id="11310" name="Line 46"/>
          <p:cNvSpPr>
            <a:spLocks noChangeShapeType="1"/>
          </p:cNvSpPr>
          <p:nvPr/>
        </p:nvSpPr>
        <p:spPr bwMode="auto">
          <a:xfrm>
            <a:off x="93663" y="107950"/>
            <a:ext cx="3678237" cy="0"/>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sp>
        <p:nvSpPr>
          <p:cNvPr id="11317" name="Line 53"/>
          <p:cNvSpPr>
            <a:spLocks noChangeShapeType="1"/>
          </p:cNvSpPr>
          <p:nvPr/>
        </p:nvSpPr>
        <p:spPr bwMode="auto">
          <a:xfrm>
            <a:off x="5865900" y="6786563"/>
            <a:ext cx="3240000" cy="0"/>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sp>
        <p:nvSpPr>
          <p:cNvPr id="11318" name="Line 54"/>
          <p:cNvSpPr>
            <a:spLocks noChangeShapeType="1"/>
          </p:cNvSpPr>
          <p:nvPr/>
        </p:nvSpPr>
        <p:spPr bwMode="auto">
          <a:xfrm>
            <a:off x="9078913" y="5384800"/>
            <a:ext cx="0" cy="1387475"/>
          </a:xfrm>
          <a:prstGeom prst="line">
            <a:avLst/>
          </a:prstGeom>
          <a:noFill/>
          <a:ln w="57150">
            <a:solidFill>
              <a:schemeClr val="tx1"/>
            </a:solidFill>
            <a:round/>
            <a:headEnd/>
            <a:tailEnd/>
          </a:ln>
          <a:effectLst/>
        </p:spPr>
        <p:txBody>
          <a:bodyPr/>
          <a:lstStyle/>
          <a:p>
            <a:pPr eaLnBrk="0" hangingPunct="0">
              <a:defRPr/>
            </a:pPr>
            <a:endParaRPr lang="en-US" dirty="0">
              <a:latin typeface="Arial" charset="0"/>
            </a:endParaRPr>
          </a:p>
        </p:txBody>
      </p:sp>
      <p:pic>
        <p:nvPicPr>
          <p:cNvPr id="1037" name="Picture 12" descr="ab_co_config_logo_small.gif"/>
          <p:cNvPicPr>
            <a:picLocks noChangeAspect="1"/>
          </p:cNvPicPr>
          <p:nvPr/>
        </p:nvPicPr>
        <p:blipFill>
          <a:blip r:embed="rId16" cstate="print"/>
          <a:srcRect/>
          <a:stretch>
            <a:fillRect/>
          </a:stretch>
        </p:blipFill>
        <p:spPr bwMode="auto">
          <a:xfrm>
            <a:off x="8524771" y="76511"/>
            <a:ext cx="582785" cy="582785"/>
          </a:xfrm>
          <a:prstGeom prst="rect">
            <a:avLst/>
          </a:prstGeom>
          <a:noFill/>
          <a:ln w="9525">
            <a:noFill/>
            <a:miter lim="800000"/>
            <a:headEnd/>
            <a:tailEnd/>
          </a:ln>
        </p:spPr>
      </p:pic>
      <p:sp>
        <p:nvSpPr>
          <p:cNvPr id="14" name="Rectangle 51"/>
          <p:cNvSpPr txBox="1">
            <a:spLocks noChangeArrowheads="1"/>
          </p:cNvSpPr>
          <p:nvPr/>
        </p:nvSpPr>
        <p:spPr bwMode="auto">
          <a:xfrm>
            <a:off x="1676400" y="6616700"/>
            <a:ext cx="4114800" cy="241300"/>
          </a:xfrm>
          <a:prstGeom prst="rect">
            <a:avLst/>
          </a:prstGeom>
          <a:noFill/>
          <a:ln w="9525">
            <a:noFill/>
            <a:miter lim="800000"/>
            <a:headEnd/>
            <a:tailEnd/>
          </a:ln>
          <a:effectLst/>
        </p:spPr>
        <p:txBody>
          <a:bodyPr/>
          <a:lstStyle>
            <a:lvl1pPr algn="ctr" eaLnBrk="1" hangingPunct="1">
              <a:defRPr sz="1100" b="1">
                <a:solidFill>
                  <a:schemeClr val="tx2"/>
                </a:solidFill>
                <a:latin typeface="+mj-lt"/>
              </a:defRPr>
            </a:lvl1pPr>
          </a:lstStyle>
          <a:p>
            <a:pPr>
              <a:defRPr/>
            </a:pPr>
            <a:r>
              <a:rPr lang="en-US" sz="1100" b="0" dirty="0" smtClean="0"/>
              <a:t>Controls</a:t>
            </a:r>
            <a:r>
              <a:rPr lang="en-US" sz="1100" b="0" baseline="0" dirty="0" smtClean="0"/>
              <a:t> Configuration service overview</a:t>
            </a:r>
            <a:endParaRPr lang="en-US" sz="1100" b="0" dirty="0"/>
          </a:p>
        </p:txBody>
      </p:sp>
      <p:sp>
        <p:nvSpPr>
          <p:cNvPr id="15" name="Rectangle 50"/>
          <p:cNvSpPr txBox="1">
            <a:spLocks noChangeArrowheads="1"/>
          </p:cNvSpPr>
          <p:nvPr/>
        </p:nvSpPr>
        <p:spPr bwMode="auto">
          <a:xfrm>
            <a:off x="622300" y="6629400"/>
            <a:ext cx="1219200" cy="228600"/>
          </a:xfrm>
          <a:prstGeom prst="rect">
            <a:avLst/>
          </a:prstGeom>
          <a:noFill/>
          <a:ln w="9525">
            <a:noFill/>
            <a:miter lim="800000"/>
            <a:headEnd/>
            <a:tailEnd/>
          </a:ln>
          <a:effectLst/>
        </p:spPr>
        <p:txBody>
          <a:bodyPr/>
          <a:lstStyle>
            <a:lvl1pPr eaLnBrk="1" hangingPunct="1">
              <a:defRPr sz="1000" b="1">
                <a:solidFill>
                  <a:schemeClr val="tx2"/>
                </a:solidFill>
                <a:latin typeface="+mj-lt"/>
              </a:defRPr>
            </a:lvl1pPr>
          </a:lstStyle>
          <a:p>
            <a:pPr>
              <a:defRPr/>
            </a:pPr>
            <a:r>
              <a:rPr lang="en-US" dirty="0" smtClean="0"/>
              <a:t>29-Nov-2012</a:t>
            </a:r>
            <a:endParaRPr lang="en-US" dirty="0"/>
          </a:p>
        </p:txBody>
      </p:sp>
      <p:sp>
        <p:nvSpPr>
          <p:cNvPr id="16" name="Rectangle 51"/>
          <p:cNvSpPr txBox="1">
            <a:spLocks noChangeArrowheads="1"/>
          </p:cNvSpPr>
          <p:nvPr/>
        </p:nvSpPr>
        <p:spPr bwMode="auto">
          <a:xfrm>
            <a:off x="6604000" y="-12700"/>
            <a:ext cx="2616200" cy="254000"/>
          </a:xfrm>
          <a:prstGeom prst="rect">
            <a:avLst/>
          </a:prstGeom>
          <a:noFill/>
          <a:ln w="9525">
            <a:noFill/>
            <a:miter lim="800000"/>
            <a:headEnd/>
            <a:tailEnd/>
          </a:ln>
          <a:effectLst/>
        </p:spPr>
        <p:txBody>
          <a:bodyPr/>
          <a:lstStyle>
            <a:lvl1pPr algn="ctr" eaLnBrk="1" hangingPunct="1">
              <a:defRPr sz="1100" b="1">
                <a:solidFill>
                  <a:schemeClr val="tx2"/>
                </a:solidFill>
                <a:latin typeface="+mj-lt"/>
              </a:defRPr>
            </a:lvl1pPr>
          </a:lstStyle>
          <a:p>
            <a:pPr>
              <a:defRPr/>
            </a:pPr>
            <a:r>
              <a:rPr lang="en-US" sz="1000" dirty="0" smtClean="0"/>
              <a:t>GSI</a:t>
            </a:r>
            <a:r>
              <a:rPr lang="en-US" sz="1000" baseline="0" dirty="0" smtClean="0"/>
              <a:t> Workshop</a:t>
            </a:r>
            <a:endParaRPr lang="en-US" sz="1000" dirty="0"/>
          </a:p>
        </p:txBody>
      </p:sp>
      <p:sp>
        <p:nvSpPr>
          <p:cNvPr id="18" name="Slide Number Placeholder 4"/>
          <p:cNvSpPr>
            <a:spLocks noGrp="1"/>
          </p:cNvSpPr>
          <p:nvPr>
            <p:ph type="sldNum" sz="quarter" idx="4"/>
          </p:nvPr>
        </p:nvSpPr>
        <p:spPr>
          <a:xfrm>
            <a:off x="-38100" y="6629400"/>
            <a:ext cx="762000" cy="228600"/>
          </a:xfrm>
          <a:prstGeom prst="rect">
            <a:avLst/>
          </a:prstGeom>
          <a:ln>
            <a:noFill/>
          </a:ln>
        </p:spPr>
        <p:txBody>
          <a:bodyPr/>
          <a:lstStyle>
            <a:lvl1pPr>
              <a:defRPr sz="1000" b="1">
                <a:latin typeface="+mj-lt"/>
              </a:defRPr>
            </a:lvl1pPr>
          </a:lstStyle>
          <a:p>
            <a:pPr>
              <a:defRPr/>
            </a:pPr>
            <a:fld id="{54FE8C70-FA91-484A-AFF5-C67A3DBA5C80}" type="slidenum">
              <a:rPr lang="en-US" smtClean="0"/>
              <a:pPr>
                <a:defRPr/>
              </a:pPr>
              <a:t>‹#›</a:t>
            </a:fld>
            <a:r>
              <a:rPr lang="en-US" dirty="0" smtClean="0"/>
              <a:t>/31</a:t>
            </a:r>
            <a:endParaRPr lang="en-US" dirty="0"/>
          </a:p>
        </p:txBody>
      </p:sp>
    </p:spTree>
  </p:cSld>
  <p:clrMap bg1="dk2" tx1="lt1" bg2="dk1" tx2="lt2" accent1="accent1" accent2="accent2" accent3="accent3" accent4="accent4" accent5="accent5" accent6="accent6" hlink="hlink" folHlink="folHlink"/>
  <p:sldLayoutIdLst>
    <p:sldLayoutId id="2147484022" r:id="rId1"/>
    <p:sldLayoutId id="2147484021"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2400">
          <a:solidFill>
            <a:schemeClr val="folHlink"/>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Ü"/>
        <a:defRPr sz="2200">
          <a:solidFill>
            <a:schemeClr val="tx2"/>
          </a:solidFill>
          <a:latin typeface="+mn-lt"/>
          <a:ea typeface="+mn-ea"/>
          <a:cs typeface="+mn-cs"/>
        </a:defRPr>
      </a:lvl1pPr>
      <a:lvl2pPr marL="742950" indent="-285750" algn="l" rtl="0" eaLnBrk="0" fontAlgn="base" hangingPunct="0">
        <a:spcBef>
          <a:spcPct val="20000"/>
        </a:spcBef>
        <a:spcAft>
          <a:spcPct val="0"/>
        </a:spcAft>
        <a:buClr>
          <a:schemeClr val="hlink"/>
        </a:buClr>
        <a:buSzPct val="120000"/>
        <a:buFont typeface="Wingdings" pitchFamily="2" charset="2"/>
        <a:buChar char="ð"/>
        <a:defRPr sz="2000">
          <a:solidFill>
            <a:schemeClr val="tx2"/>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2"/>
          </a:solidFill>
          <a:latin typeface="+mn-lt"/>
        </a:defRPr>
      </a:lvl3pPr>
      <a:lvl4pPr marL="1600200" indent="-228600" algn="l" rtl="0" eaLnBrk="0" fontAlgn="base" hangingPunct="0">
        <a:spcBef>
          <a:spcPct val="20000"/>
        </a:spcBef>
        <a:spcAft>
          <a:spcPct val="0"/>
        </a:spcAft>
        <a:buClr>
          <a:schemeClr val="hlink"/>
        </a:buClr>
        <a:buFont typeface="Wingdings" pitchFamily="2" charset="2"/>
        <a:buChar char="§"/>
        <a:defRPr sz="1600">
          <a:solidFill>
            <a:schemeClr val="tx2"/>
          </a:solidFill>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1400">
          <a:solidFill>
            <a:schemeClr val="tx2"/>
          </a:solidFill>
          <a:latin typeface="+mn-lt"/>
        </a:defRPr>
      </a:lvl5pPr>
      <a:lvl6pPr marL="2514600" indent="-228600" algn="l" rtl="0" fontAlgn="base">
        <a:spcBef>
          <a:spcPct val="20000"/>
        </a:spcBef>
        <a:spcAft>
          <a:spcPct val="0"/>
        </a:spcAft>
        <a:buClr>
          <a:schemeClr val="hlink"/>
        </a:buClr>
        <a:buFont typeface="Wingdings" pitchFamily="2" charset="2"/>
        <a:buChar char="§"/>
        <a:defRPr sz="1400">
          <a:solidFill>
            <a:schemeClr val="tx2"/>
          </a:solidFill>
          <a:latin typeface="+mn-lt"/>
        </a:defRPr>
      </a:lvl6pPr>
      <a:lvl7pPr marL="2971800" indent="-228600" algn="l" rtl="0" fontAlgn="base">
        <a:spcBef>
          <a:spcPct val="20000"/>
        </a:spcBef>
        <a:spcAft>
          <a:spcPct val="0"/>
        </a:spcAft>
        <a:buClr>
          <a:schemeClr val="hlink"/>
        </a:buClr>
        <a:buFont typeface="Wingdings" pitchFamily="2" charset="2"/>
        <a:buChar char="§"/>
        <a:defRPr sz="1400">
          <a:solidFill>
            <a:schemeClr val="tx2"/>
          </a:solidFill>
          <a:latin typeface="+mn-lt"/>
        </a:defRPr>
      </a:lvl7pPr>
      <a:lvl8pPr marL="3429000" indent="-228600" algn="l" rtl="0" fontAlgn="base">
        <a:spcBef>
          <a:spcPct val="20000"/>
        </a:spcBef>
        <a:spcAft>
          <a:spcPct val="0"/>
        </a:spcAft>
        <a:buClr>
          <a:schemeClr val="hlink"/>
        </a:buClr>
        <a:buFont typeface="Wingdings" pitchFamily="2" charset="2"/>
        <a:buChar char="§"/>
        <a:defRPr sz="1400">
          <a:solidFill>
            <a:schemeClr val="tx2"/>
          </a:solidFill>
          <a:latin typeface="+mn-lt"/>
        </a:defRPr>
      </a:lvl8pPr>
      <a:lvl9pPr marL="3886200" indent="-228600" algn="l" rtl="0" fontAlgn="base">
        <a:spcBef>
          <a:spcPct val="20000"/>
        </a:spcBef>
        <a:spcAft>
          <a:spcPct val="0"/>
        </a:spcAft>
        <a:buClr>
          <a:schemeClr val="hlink"/>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wm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gif"/><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mailto:Controls-configuration.Support@cern.ch" TargetMode="External"/><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066800"/>
            <a:ext cx="9144000" cy="2514600"/>
          </a:xfrm>
        </p:spPr>
        <p:txBody>
          <a:bodyPr/>
          <a:lstStyle/>
          <a:p>
            <a:pPr eaLnBrk="1" hangingPunct="1">
              <a:lnSpc>
                <a:spcPct val="110000"/>
              </a:lnSpc>
              <a:defRPr/>
            </a:pPr>
            <a:r>
              <a:rPr lang="en-US" dirty="0" smtClean="0"/>
              <a:t>Controls Configuration Service</a:t>
            </a:r>
            <a:br>
              <a:rPr lang="en-US" dirty="0" smtClean="0"/>
            </a:br>
            <a:r>
              <a:rPr lang="en-US" dirty="0"/>
              <a:t>O</a:t>
            </a:r>
            <a:r>
              <a:rPr lang="en-US" dirty="0" smtClean="0"/>
              <a:t>verview </a:t>
            </a:r>
            <a:r>
              <a:rPr lang="en-US" dirty="0">
                <a:effectLst/>
                <a:latin typeface="Verdana" pitchFamily="34" charset="0"/>
              </a:rPr>
              <a:t/>
            </a:r>
            <a:br>
              <a:rPr lang="en-US" dirty="0">
                <a:effectLst/>
                <a:latin typeface="Verdana" pitchFamily="34" charset="0"/>
              </a:rPr>
            </a:br>
            <a:endParaRPr lang="en-US" dirty="0">
              <a:effectLst/>
              <a:latin typeface="Verdana" pitchFamily="34" charset="0"/>
            </a:endParaRPr>
          </a:p>
        </p:txBody>
      </p:sp>
      <p:sp>
        <p:nvSpPr>
          <p:cNvPr id="2051" name="Rectangle 3"/>
          <p:cNvSpPr>
            <a:spLocks noGrp="1" noChangeArrowheads="1"/>
          </p:cNvSpPr>
          <p:nvPr>
            <p:ph type="subTitle" idx="1"/>
          </p:nvPr>
        </p:nvSpPr>
        <p:spPr>
          <a:xfrm>
            <a:off x="0" y="2971800"/>
            <a:ext cx="9144000" cy="3810000"/>
          </a:xfrm>
        </p:spPr>
        <p:txBody>
          <a:bodyPr/>
          <a:lstStyle/>
          <a:p>
            <a:pPr algn="ctr" eaLnBrk="1" hangingPunct="1">
              <a:defRPr/>
            </a:pPr>
            <a:r>
              <a:rPr lang="en-GB" sz="2000" b="0" i="1" dirty="0" smtClean="0">
                <a:effectLst>
                  <a:outerShdw blurRad="38100" dist="38100" dir="2700000" algn="tl">
                    <a:srgbClr val="000000"/>
                  </a:outerShdw>
                </a:effectLst>
                <a:latin typeface="Verdana" pitchFamily="34" charset="0"/>
              </a:rPr>
              <a:t>GSI</a:t>
            </a:r>
            <a:br>
              <a:rPr lang="en-GB" sz="2000" b="0" i="1" dirty="0" smtClean="0">
                <a:effectLst>
                  <a:outerShdw blurRad="38100" dist="38100" dir="2700000" algn="tl">
                    <a:srgbClr val="000000"/>
                  </a:outerShdw>
                </a:effectLst>
                <a:latin typeface="Verdana" pitchFamily="34" charset="0"/>
              </a:rPr>
            </a:br>
            <a:r>
              <a:rPr lang="en-GB" sz="2000" b="0" i="1" dirty="0" smtClean="0">
                <a:effectLst>
                  <a:outerShdw blurRad="38100" dist="38100" dir="2700000" algn="tl">
                    <a:srgbClr val="000000"/>
                  </a:outerShdw>
                </a:effectLst>
                <a:latin typeface="Verdana" pitchFamily="34" charset="0"/>
              </a:rPr>
              <a:t>29.11.2012</a:t>
            </a:r>
            <a:r>
              <a:rPr lang="en-US" sz="2000" b="0" i="1" dirty="0" smtClean="0">
                <a:effectLst>
                  <a:outerShdw blurRad="38100" dist="38100" dir="2700000" algn="tl">
                    <a:srgbClr val="000000"/>
                  </a:outerShdw>
                </a:effectLst>
                <a:latin typeface="Verdana" pitchFamily="34" charset="0"/>
              </a:rPr>
              <a:t/>
            </a:r>
            <a:br>
              <a:rPr lang="en-US" sz="2000" b="0" i="1" dirty="0" smtClean="0">
                <a:effectLst>
                  <a:outerShdw blurRad="38100" dist="38100" dir="2700000" algn="tl">
                    <a:srgbClr val="000000"/>
                  </a:outerShdw>
                </a:effectLst>
                <a:latin typeface="Verdana" pitchFamily="34" charset="0"/>
              </a:rPr>
            </a:br>
            <a:endParaRPr lang="en-US" sz="2000" b="0" i="1" dirty="0" smtClean="0">
              <a:effectLst>
                <a:outerShdw blurRad="38100" dist="38100" dir="2700000" algn="tl">
                  <a:srgbClr val="000000"/>
                </a:outerShdw>
              </a:effectLst>
              <a:latin typeface="Verdana" pitchFamily="34" charset="0"/>
            </a:endParaRPr>
          </a:p>
          <a:p>
            <a:pPr algn="ctr" eaLnBrk="1" hangingPunct="1">
              <a:defRPr/>
            </a:pPr>
            <a:endParaRPr lang="en-US" sz="2000" b="0" i="1" dirty="0" smtClean="0">
              <a:effectLst>
                <a:outerShdw blurRad="38100" dist="38100" dir="2700000" algn="tl">
                  <a:srgbClr val="000000"/>
                </a:outerShdw>
              </a:effectLst>
              <a:latin typeface="Verdana" pitchFamily="34" charset="0"/>
            </a:endParaRPr>
          </a:p>
          <a:p>
            <a:pPr algn="ctr" eaLnBrk="1" hangingPunct="1">
              <a:defRPr/>
            </a:pPr>
            <a:r>
              <a:rPr lang="en-US" sz="1800" b="0" dirty="0" smtClean="0">
                <a:effectLst>
                  <a:outerShdw blurRad="38100" dist="38100" dir="2700000" algn="tl">
                    <a:srgbClr val="000000"/>
                  </a:outerShdw>
                </a:effectLst>
                <a:latin typeface="Verdana" pitchFamily="34" charset="0"/>
              </a:rPr>
              <a:t>Antonio </a:t>
            </a:r>
            <a:br>
              <a:rPr lang="en-US" sz="1800" b="0" dirty="0" smtClean="0">
                <a:effectLst>
                  <a:outerShdw blurRad="38100" dist="38100" dir="2700000" algn="tl">
                    <a:srgbClr val="000000"/>
                  </a:outerShdw>
                </a:effectLst>
                <a:latin typeface="Verdana" pitchFamily="34" charset="0"/>
              </a:rPr>
            </a:br>
            <a:r>
              <a:rPr lang="en-US" sz="1800" b="0" dirty="0" smtClean="0">
                <a:effectLst>
                  <a:outerShdw blurRad="38100" dist="38100" dir="2700000" algn="tl">
                    <a:srgbClr val="000000"/>
                  </a:outerShdw>
                </a:effectLst>
                <a:latin typeface="Verdana" pitchFamily="34" charset="0"/>
              </a:rPr>
              <a:t>on behalf of the Controls Configuration team</a:t>
            </a:r>
          </a:p>
          <a:p>
            <a:pPr algn="ctr" eaLnBrk="1" hangingPunct="1">
              <a:defRPr/>
            </a:pPr>
            <a:endParaRPr lang="en-US" sz="2000" b="0" i="1" dirty="0" smtClean="0">
              <a:effectLst>
                <a:outerShdw blurRad="38100" dist="38100" dir="2700000" algn="tl">
                  <a:srgbClr val="000000"/>
                </a:outerShdw>
              </a:effectLst>
              <a:latin typeface="Verdana" pitchFamily="34" charset="0"/>
            </a:endParaRPr>
          </a:p>
          <a:p>
            <a:pPr algn="ctr" eaLnBrk="1" hangingPunct="1">
              <a:defRPr/>
            </a:pPr>
            <a:r>
              <a:rPr lang="en-US" sz="2000" b="0" i="1" dirty="0">
                <a:effectLst>
                  <a:outerShdw blurRad="38100" dist="38100" dir="2700000" algn="tl">
                    <a:srgbClr val="000000"/>
                  </a:outerShdw>
                </a:effectLst>
                <a:latin typeface="Verdana" pitchFamily="34" charset="0"/>
              </a:rPr>
              <a:t/>
            </a:r>
            <a:br>
              <a:rPr lang="en-US" sz="2000" b="0" i="1" dirty="0">
                <a:effectLst>
                  <a:outerShdw blurRad="38100" dist="38100" dir="2700000" algn="tl">
                    <a:srgbClr val="000000"/>
                  </a:outerShdw>
                </a:effectLst>
                <a:latin typeface="Verdana" pitchFamily="34" charset="0"/>
              </a:rPr>
            </a:br>
            <a:endParaRPr lang="en-US" sz="2000" b="0" i="1" dirty="0">
              <a:effectLst>
                <a:outerShdw blurRad="38100" dist="38100" dir="2700000" algn="tl">
                  <a:srgbClr val="000000"/>
                </a:outerShdw>
              </a:effectLst>
              <a:latin typeface="Verdana" pitchFamily="34" charset="0"/>
            </a:endParaRPr>
          </a:p>
          <a:p>
            <a:pPr algn="ctr" eaLnBrk="1" hangingPunct="1">
              <a:defRPr/>
            </a:pPr>
            <a:endParaRPr lang="en-US" sz="2000" b="0" i="1" dirty="0">
              <a:effectLst>
                <a:outerShdw blurRad="38100" dist="38100" dir="2700000" algn="tl">
                  <a:srgbClr val="000000"/>
                </a:outerShdw>
              </a:effectLst>
              <a:latin typeface="Verdana" pitchFamily="34" charset="0"/>
            </a:endParaRPr>
          </a:p>
          <a:p>
            <a:pPr algn="ctr" eaLnBrk="1" hangingPunct="1">
              <a:defRPr/>
            </a:pPr>
            <a:endParaRPr lang="en-US" sz="2000" b="0" i="1" dirty="0">
              <a:effectLst>
                <a:outerShdw blurRad="38100" dist="38100" dir="2700000" algn="tl">
                  <a:srgbClr val="000000"/>
                </a:outerShdw>
              </a:effectLst>
              <a:latin typeface="Verdana" pitchFamily="34" charset="0"/>
            </a:endParaRPr>
          </a:p>
          <a:p>
            <a:pPr algn="ctr" eaLnBrk="1" hangingPunct="1">
              <a:defRPr/>
            </a:pPr>
            <a:endParaRPr lang="en-US" sz="900" b="0" dirty="0">
              <a:effectLst>
                <a:outerShdw blurRad="38100" dist="38100" dir="2700000" algn="tl">
                  <a:srgbClr val="000000"/>
                </a:outerShdw>
              </a:effectLst>
              <a:latin typeface="Verdana" pitchFamily="34" charset="0"/>
            </a:endParaRPr>
          </a:p>
          <a:p>
            <a:pPr algn="ctr" eaLnBrk="1" hangingPunct="1">
              <a:defRPr/>
            </a:pPr>
            <a:endParaRPr lang="en-US" sz="900" b="0" dirty="0">
              <a:effectLst>
                <a:outerShdw blurRad="38100" dist="38100" dir="2700000" algn="tl">
                  <a:srgbClr val="000000"/>
                </a:outerShdw>
              </a:effectLst>
              <a:latin typeface="Verdana" pitchFamily="34" charset="0"/>
            </a:endParaRPr>
          </a:p>
          <a:p>
            <a:pPr algn="ctr" eaLnBrk="1" hangingPunct="1">
              <a:defRPr/>
            </a:pPr>
            <a:endParaRPr lang="en-US" sz="900" b="0" dirty="0">
              <a:effectLst>
                <a:outerShdw blurRad="38100" dist="38100" dir="2700000" algn="tl">
                  <a:srgbClr val="000000"/>
                </a:outerShdw>
              </a:effectLst>
              <a:latin typeface="Verdana" pitchFamily="34" charset="0"/>
            </a:endParaRPr>
          </a:p>
          <a:p>
            <a:pPr algn="ctr" eaLnBrk="1" hangingPunct="1">
              <a:defRPr/>
            </a:pPr>
            <a:endParaRPr lang="en-US" sz="900" b="0" dirty="0">
              <a:effectLst>
                <a:outerShdw blurRad="38100" dist="38100" dir="2700000" algn="tl">
                  <a:srgbClr val="000000"/>
                </a:outerShdw>
              </a:effectLst>
              <a:latin typeface="Verdana" pitchFamily="34" charset="0"/>
            </a:endParaRPr>
          </a:p>
        </p:txBody>
      </p:sp>
      <p:pic>
        <p:nvPicPr>
          <p:cNvPr id="14340" name="Picture 8" descr="globe_logo"/>
          <p:cNvPicPr>
            <a:picLocks noChangeAspect="1" noChangeArrowheads="1"/>
          </p:cNvPicPr>
          <p:nvPr/>
        </p:nvPicPr>
        <p:blipFill>
          <a:blip r:embed="rId3" cstate="print"/>
          <a:srcRect/>
          <a:stretch>
            <a:fillRect/>
          </a:stretch>
        </p:blipFill>
        <p:spPr bwMode="auto">
          <a:xfrm>
            <a:off x="7041974" y="5334000"/>
            <a:ext cx="1898825" cy="1320800"/>
          </a:xfrm>
          <a:prstGeom prst="rect">
            <a:avLst/>
          </a:prstGeom>
          <a:noFill/>
          <a:ln w="9525">
            <a:noFill/>
            <a:miter lim="800000"/>
            <a:headEnd/>
            <a:tailEnd/>
          </a:ln>
        </p:spPr>
      </p:pic>
      <p:pic>
        <p:nvPicPr>
          <p:cNvPr id="14341" name="Picture 36" descr="THECERNlogoWhite"/>
          <p:cNvPicPr>
            <a:picLocks noChangeAspect="1" noChangeArrowheads="1"/>
          </p:cNvPicPr>
          <p:nvPr/>
        </p:nvPicPr>
        <p:blipFill>
          <a:blip r:embed="rId4" cstate="print"/>
          <a:srcRect/>
          <a:stretch>
            <a:fillRect/>
          </a:stretch>
        </p:blipFill>
        <p:spPr bwMode="auto">
          <a:xfrm>
            <a:off x="2878138" y="5905500"/>
            <a:ext cx="601662" cy="601663"/>
          </a:xfrm>
          <a:prstGeom prst="rect">
            <a:avLst/>
          </a:prstGeom>
          <a:noFill/>
          <a:ln w="9525">
            <a:noFill/>
            <a:miter lim="800000"/>
            <a:headEnd/>
            <a:tailEnd/>
          </a:ln>
        </p:spPr>
      </p:pic>
      <p:sp>
        <p:nvSpPr>
          <p:cNvPr id="8" name="Text Box 6"/>
          <p:cNvSpPr txBox="1">
            <a:spLocks noChangeArrowheads="1"/>
          </p:cNvSpPr>
          <p:nvPr/>
        </p:nvSpPr>
        <p:spPr bwMode="auto">
          <a:xfrm>
            <a:off x="3549650" y="5791200"/>
            <a:ext cx="4756150" cy="835613"/>
          </a:xfrm>
          <a:prstGeom prst="rect">
            <a:avLst/>
          </a:prstGeom>
          <a:noFill/>
          <a:ln w="9525">
            <a:noFill/>
            <a:miter lim="800000"/>
            <a:headEnd/>
            <a:tailEnd/>
          </a:ln>
        </p:spPr>
        <p:txBody>
          <a:bodyPr>
            <a:spAutoFit/>
          </a:bodyPr>
          <a:lstStyle/>
          <a:p>
            <a:pPr>
              <a:lnSpc>
                <a:spcPct val="115000"/>
              </a:lnSpc>
              <a:defRPr/>
            </a:pPr>
            <a:r>
              <a:rPr lang="en-US" sz="1400" b="1" dirty="0">
                <a:solidFill>
                  <a:schemeClr val="tx2"/>
                </a:solidFill>
                <a:latin typeface="+mn-lt"/>
              </a:rPr>
              <a:t>Beams Department </a:t>
            </a:r>
          </a:p>
          <a:p>
            <a:pPr>
              <a:lnSpc>
                <a:spcPct val="115000"/>
              </a:lnSpc>
              <a:defRPr/>
            </a:pPr>
            <a:r>
              <a:rPr lang="en-US" sz="1400" b="1" dirty="0">
                <a:solidFill>
                  <a:schemeClr val="tx2"/>
                </a:solidFill>
                <a:latin typeface="+mn-lt"/>
              </a:rPr>
              <a:t>Controls Group</a:t>
            </a:r>
          </a:p>
          <a:p>
            <a:pPr>
              <a:lnSpc>
                <a:spcPct val="115000"/>
              </a:lnSpc>
              <a:defRPr/>
            </a:pPr>
            <a:r>
              <a:rPr lang="en-US" sz="1400" b="1" dirty="0" smtClean="0">
                <a:solidFill>
                  <a:schemeClr val="tx2"/>
                </a:solidFill>
                <a:latin typeface="+mn-lt"/>
              </a:rPr>
              <a:t>Data &amp; Applications Section</a:t>
            </a:r>
            <a:endParaRPr lang="en-US" sz="1400" b="1" dirty="0">
              <a:solidFill>
                <a:schemeClr val="tx2"/>
              </a:solidFill>
              <a:latin typeface="+mn-lt"/>
            </a:endParaRPr>
          </a:p>
        </p:txBody>
      </p:sp>
    </p:spTree>
  </p:cSld>
  <p:clrMapOvr>
    <a:masterClrMapping/>
  </p:clrMapOvr>
  <p:transition advTm="1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rot="5400000">
            <a:off x="7588250" y="5302250"/>
            <a:ext cx="2667000" cy="4191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1752600" y="6527800"/>
            <a:ext cx="7391400" cy="3048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pPr eaLnBrk="1" hangingPunct="1">
              <a:defRPr/>
            </a:pPr>
            <a:r>
              <a:rPr lang="en-US" dirty="0" smtClean="0"/>
              <a:t>Main Configuration Functionalities</a:t>
            </a:r>
            <a:endParaRPr lang="en-US" dirty="0"/>
          </a:p>
        </p:txBody>
      </p:sp>
      <p:sp>
        <p:nvSpPr>
          <p:cNvPr id="23555" name="Content Placeholder 2"/>
          <p:cNvSpPr>
            <a:spLocks noGrp="1"/>
          </p:cNvSpPr>
          <p:nvPr>
            <p:ph idx="1"/>
          </p:nvPr>
        </p:nvSpPr>
        <p:spPr>
          <a:xfrm>
            <a:off x="88900" y="685800"/>
            <a:ext cx="9067800" cy="6019800"/>
          </a:xfrm>
        </p:spPr>
        <p:txBody>
          <a:bodyPr/>
          <a:lstStyle/>
          <a:p>
            <a:pPr lvl="0" eaLnBrk="1" hangingPunct="1">
              <a:buClr>
                <a:srgbClr val="3399FF"/>
              </a:buClr>
              <a:buSzPct val="110000"/>
              <a:buNone/>
              <a:defRPr/>
            </a:pPr>
            <a:endParaRPr lang="en-GB" sz="800" dirty="0" smtClean="0"/>
          </a:p>
          <a:p>
            <a:pPr marL="342900" lvl="1" indent="-342900">
              <a:buFont typeface="Wingdings" pitchFamily="2" charset="2"/>
              <a:buChar char="Ü"/>
            </a:pPr>
            <a:r>
              <a:rPr lang="en-GB" sz="2200" dirty="0" smtClean="0">
                <a:solidFill>
                  <a:srgbClr val="FFFFFF"/>
                </a:solidFill>
                <a:ea typeface="+mn-ea"/>
                <a:cs typeface="+mn-cs"/>
              </a:rPr>
              <a:t>Identification and configuration of components of the Controls System</a:t>
            </a:r>
          </a:p>
          <a:p>
            <a:pPr marL="742950" lvl="2" indent="-342900">
              <a:buFont typeface="Wingdings" pitchFamily="2" charset="2"/>
              <a:buChar char="ð"/>
            </a:pPr>
            <a:r>
              <a:rPr lang="en-GB" sz="2000" dirty="0" smtClean="0">
                <a:solidFill>
                  <a:srgbClr val="FFFFFF"/>
                </a:solidFill>
                <a:ea typeface="+mn-ea"/>
                <a:cs typeface="+mn-cs"/>
              </a:rPr>
              <a:t>Serves as a repository for the data for configuration items and their relationships, required for the correct functioning of the Controls System</a:t>
            </a:r>
          </a:p>
          <a:p>
            <a:pPr marL="742950" lvl="2" indent="-342900">
              <a:buFont typeface="Wingdings" pitchFamily="2" charset="2"/>
              <a:buChar char="ð"/>
            </a:pPr>
            <a:endParaRPr lang="en-GB" sz="2000" dirty="0" smtClean="0">
              <a:solidFill>
                <a:srgbClr val="FFFFFF"/>
              </a:solidFill>
              <a:ea typeface="+mn-ea"/>
              <a:cs typeface="+mn-cs"/>
            </a:endParaRPr>
          </a:p>
          <a:p>
            <a:pPr marL="342900" lvl="1" indent="-342900">
              <a:buClr>
                <a:srgbClr val="3399FF"/>
              </a:buClr>
              <a:buFont typeface="Wingdings" pitchFamily="2" charset="2"/>
              <a:buChar char="Ü"/>
            </a:pPr>
            <a:r>
              <a:rPr lang="en-GB" sz="2200" dirty="0" smtClean="0">
                <a:solidFill>
                  <a:srgbClr val="FFFFFF"/>
                </a:solidFill>
              </a:rPr>
              <a:t>Configuration change management</a:t>
            </a:r>
          </a:p>
          <a:p>
            <a:pPr marL="342900" lvl="1" indent="-342900">
              <a:buClr>
                <a:srgbClr val="3399FF"/>
              </a:buClr>
              <a:buFont typeface="Wingdings" pitchFamily="2" charset="2"/>
              <a:buChar char="Ü"/>
            </a:pPr>
            <a:endParaRPr lang="en-GB" sz="2200" dirty="0" smtClean="0">
              <a:solidFill>
                <a:srgbClr val="FFFFFF"/>
              </a:solidFill>
              <a:ea typeface="+mn-ea"/>
              <a:cs typeface="+mn-cs"/>
            </a:endParaRPr>
          </a:p>
          <a:p>
            <a:pPr marL="342900" lvl="1" indent="-342900">
              <a:buClr>
                <a:srgbClr val="3399FF"/>
              </a:buClr>
              <a:buFont typeface="Wingdings" pitchFamily="2" charset="2"/>
              <a:buChar char="Ü"/>
            </a:pPr>
            <a:r>
              <a:rPr lang="en-GB" sz="2200" dirty="0" smtClean="0">
                <a:solidFill>
                  <a:srgbClr val="FFFFFF"/>
                </a:solidFill>
                <a:ea typeface="+mn-ea"/>
                <a:cs typeface="+mn-cs"/>
              </a:rPr>
              <a:t>Extraction of Configurations</a:t>
            </a:r>
          </a:p>
          <a:p>
            <a:pPr marL="742950" lvl="2" indent="-342900">
              <a:buClr>
                <a:srgbClr val="3399FF"/>
              </a:buClr>
              <a:buFont typeface="Wingdings" pitchFamily="2" charset="2"/>
              <a:buChar char="ð"/>
            </a:pPr>
            <a:r>
              <a:rPr lang="en-GB" sz="2000" dirty="0" smtClean="0">
                <a:solidFill>
                  <a:srgbClr val="FFFFFF"/>
                </a:solidFill>
                <a:ea typeface="+mn-ea"/>
                <a:cs typeface="+mn-cs"/>
              </a:rPr>
              <a:t>Data-driven Controls System</a:t>
            </a:r>
          </a:p>
          <a:p>
            <a:pPr marL="342900" lvl="1" indent="-342900">
              <a:buClr>
                <a:srgbClr val="3399FF"/>
              </a:buClr>
              <a:buNone/>
            </a:pPr>
            <a:endParaRPr lang="en-GB" sz="2200" dirty="0" smtClean="0">
              <a:solidFill>
                <a:srgbClr val="FFFFFF"/>
              </a:solidFill>
              <a:ea typeface="+mn-ea"/>
              <a:cs typeface="+mn-cs"/>
            </a:endParaRPr>
          </a:p>
          <a:p>
            <a:pPr marL="342900" lvl="1" indent="-342900">
              <a:buClr>
                <a:srgbClr val="3399FF"/>
              </a:buClr>
              <a:buFont typeface="Wingdings" pitchFamily="2" charset="2"/>
              <a:buChar char="Ü"/>
            </a:pPr>
            <a:r>
              <a:rPr lang="en-GB" sz="2200" dirty="0" smtClean="0">
                <a:solidFill>
                  <a:srgbClr val="FFFFFF"/>
                </a:solidFill>
                <a:ea typeface="+mn-ea"/>
                <a:cs typeface="+mn-cs"/>
              </a:rPr>
              <a:t>On-line Feedback of </a:t>
            </a:r>
            <a:br>
              <a:rPr lang="en-GB" sz="2200" dirty="0" smtClean="0">
                <a:solidFill>
                  <a:srgbClr val="FFFFFF"/>
                </a:solidFill>
                <a:ea typeface="+mn-ea"/>
                <a:cs typeface="+mn-cs"/>
              </a:rPr>
            </a:br>
            <a:r>
              <a:rPr lang="en-GB" sz="2200" dirty="0" smtClean="0">
                <a:solidFill>
                  <a:srgbClr val="FFFFFF"/>
                </a:solidFill>
                <a:ea typeface="+mn-ea"/>
                <a:cs typeface="+mn-cs"/>
              </a:rPr>
              <a:t>deployed configurations</a:t>
            </a:r>
            <a:r>
              <a:rPr lang="en-GB" dirty="0" smtClean="0">
                <a:solidFill>
                  <a:srgbClr val="FFFFFF"/>
                </a:solidFill>
                <a:ea typeface="+mn-ea"/>
                <a:cs typeface="+mn-cs"/>
              </a:rPr>
              <a:t/>
            </a:r>
            <a:br>
              <a:rPr lang="en-GB" dirty="0" smtClean="0">
                <a:solidFill>
                  <a:srgbClr val="FFFFFF"/>
                </a:solidFill>
                <a:ea typeface="+mn-ea"/>
                <a:cs typeface="+mn-cs"/>
              </a:rPr>
            </a:br>
            <a:r>
              <a:rPr lang="en-GB" sz="1500" dirty="0" smtClean="0">
                <a:solidFill>
                  <a:srgbClr val="FFFFFF"/>
                </a:solidFill>
                <a:ea typeface="+mn-ea"/>
                <a:cs typeface="+mn-cs"/>
              </a:rPr>
              <a:t/>
            </a:r>
            <a:br>
              <a:rPr lang="en-GB" sz="1500" dirty="0" smtClean="0">
                <a:solidFill>
                  <a:srgbClr val="FFFFFF"/>
                </a:solidFill>
                <a:ea typeface="+mn-ea"/>
                <a:cs typeface="+mn-cs"/>
              </a:rPr>
            </a:br>
            <a:endParaRPr lang="en-GB" sz="600" dirty="0" smtClean="0">
              <a:solidFill>
                <a:srgbClr val="FFFFFF"/>
              </a:solidFill>
              <a:ea typeface="+mn-ea"/>
              <a:cs typeface="+mn-cs"/>
            </a:endParaRPr>
          </a:p>
        </p:txBody>
      </p:sp>
      <p:sp>
        <p:nvSpPr>
          <p:cNvPr id="31747" name="AutoShape 3"/>
          <p:cNvSpPr>
            <a:spLocks noChangeArrowheads="1"/>
          </p:cNvSpPr>
          <p:nvPr/>
        </p:nvSpPr>
        <p:spPr bwMode="auto">
          <a:xfrm>
            <a:off x="6400800" y="4267200"/>
            <a:ext cx="838200" cy="838200"/>
          </a:xfrm>
          <a:custGeom>
            <a:avLst/>
            <a:gdLst>
              <a:gd name="G0" fmla="+- 9257 0 0"/>
              <a:gd name="G1" fmla="+- 17828 0 0"/>
              <a:gd name="G2" fmla="+- 8135 0 0"/>
              <a:gd name="G3" fmla="*/ 9257 1 2"/>
              <a:gd name="G4" fmla="+- G3 10800 0"/>
              <a:gd name="G5" fmla="+- 21600 9257 17828"/>
              <a:gd name="G6" fmla="+- 17828 8135 0"/>
              <a:gd name="G7" fmla="*/ G6 1 2"/>
              <a:gd name="G8" fmla="*/ 17828 2 1"/>
              <a:gd name="G9" fmla="+- G8 0 21600"/>
              <a:gd name="G10" fmla="*/ 21600 G0 G1"/>
              <a:gd name="G11" fmla="*/ 21600 G4 G1"/>
              <a:gd name="G12" fmla="*/ 21600 G5 G1"/>
              <a:gd name="G13" fmla="*/ 21600 G7 G1"/>
              <a:gd name="G14" fmla="*/ 17828 1 2"/>
              <a:gd name="G15" fmla="+- G5 0 G4"/>
              <a:gd name="G16" fmla="+- G0 0 G4"/>
              <a:gd name="G17" fmla="*/ G2 G15 G16"/>
              <a:gd name="T0" fmla="*/ 15429 w 21600"/>
              <a:gd name="T1" fmla="*/ 0 h 21600"/>
              <a:gd name="T2" fmla="*/ 9257 w 21600"/>
              <a:gd name="T3" fmla="*/ 8135 h 21600"/>
              <a:gd name="T4" fmla="*/ 0 w 21600"/>
              <a:gd name="T5" fmla="*/ 18693 h 21600"/>
              <a:gd name="T6" fmla="*/ 8914 w 21600"/>
              <a:gd name="T7" fmla="*/ 21600 h 21600"/>
              <a:gd name="T8" fmla="*/ 17828 w 21600"/>
              <a:gd name="T9" fmla="*/ 15729 h 21600"/>
              <a:gd name="T10" fmla="*/ 21600 w 21600"/>
              <a:gd name="T11" fmla="*/ 813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135"/>
                </a:lnTo>
                <a:lnTo>
                  <a:pt x="13029" y="8135"/>
                </a:lnTo>
                <a:lnTo>
                  <a:pt x="13029" y="15786"/>
                </a:lnTo>
                <a:lnTo>
                  <a:pt x="0" y="15786"/>
                </a:lnTo>
                <a:lnTo>
                  <a:pt x="0" y="21600"/>
                </a:lnTo>
                <a:lnTo>
                  <a:pt x="17828" y="21600"/>
                </a:lnTo>
                <a:lnTo>
                  <a:pt x="17828" y="8135"/>
                </a:lnTo>
                <a:lnTo>
                  <a:pt x="21600" y="8135"/>
                </a:lnTo>
                <a:close/>
              </a:path>
            </a:pathLst>
          </a:custGeom>
          <a:solidFill>
            <a:schemeClr val="bg1">
              <a:lumMod val="25000"/>
              <a:lumOff val="7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2" name="AutoShape 4"/>
          <p:cNvSpPr>
            <a:spLocks noChangeArrowheads="1"/>
          </p:cNvSpPr>
          <p:nvPr/>
        </p:nvSpPr>
        <p:spPr bwMode="auto">
          <a:xfrm>
            <a:off x="6248400" y="2971800"/>
            <a:ext cx="2667000" cy="1295400"/>
          </a:xfrm>
          <a:prstGeom prst="can">
            <a:avLst>
              <a:gd name="adj" fmla="val 11542"/>
            </a:avLst>
          </a:prstGeom>
          <a:gradFill rotWithShape="1">
            <a:gsLst>
              <a:gs pos="0">
                <a:srgbClr val="2F4682">
                  <a:gamma/>
                  <a:shade val="46275"/>
                  <a:invGamma/>
                </a:srgbClr>
              </a:gs>
              <a:gs pos="50000">
                <a:srgbClr val="2F4682">
                  <a:alpha val="85001"/>
                </a:srgbClr>
              </a:gs>
              <a:gs pos="100000">
                <a:srgbClr val="2F4682">
                  <a:gamma/>
                  <a:shade val="46275"/>
                  <a:invGamma/>
                </a:srgbClr>
              </a:gs>
            </a:gsLst>
            <a:lin ang="0" scaled="1"/>
          </a:gradFill>
          <a:ln w="9525" algn="ctr">
            <a:solidFill>
              <a:srgbClr val="DBE6EF"/>
            </a:solidFill>
            <a:round/>
            <a:headEnd/>
            <a:tailEnd/>
          </a:ln>
          <a:effectLst/>
        </p:spPr>
        <p:txBody>
          <a:bodyPr vert="horz" wrap="square" lIns="36576" tIns="36576" rIns="36576" bIns="36576" numCol="1" anchor="t" anchorCtr="0" compatLnSpc="1">
            <a:prstTxWarp prst="textNoShape">
              <a:avLst/>
            </a:prstTxWarp>
          </a:bodyPr>
          <a:lstStyle/>
          <a:p>
            <a:pPr algn="ctr" fontAlgn="auto">
              <a:spcBef>
                <a:spcPts val="0"/>
              </a:spcBef>
              <a:spcAft>
                <a:spcPts val="0"/>
              </a:spcAft>
              <a:defRPr/>
            </a:pPr>
            <a:endParaRPr lang="en-US" b="1" kern="0" dirty="0" smtClean="0">
              <a:solidFill>
                <a:srgbClr val="000000"/>
              </a:solidFill>
              <a:latin typeface="Helvetica"/>
            </a:endParaRPr>
          </a:p>
          <a:p>
            <a:pPr algn="ctr" fontAlgn="auto">
              <a:spcBef>
                <a:spcPts val="0"/>
              </a:spcBef>
              <a:spcAft>
                <a:spcPts val="0"/>
              </a:spcAft>
              <a:defRPr/>
            </a:pPr>
            <a:r>
              <a:rPr lang="en-US" b="1" kern="0" dirty="0" smtClean="0">
                <a:latin typeface="Helvetica"/>
              </a:rPr>
              <a:t>Controls Configuration DB</a:t>
            </a:r>
            <a:endParaRPr lang="en-US" b="1" kern="0" dirty="0">
              <a:latin typeface="Helvetica"/>
            </a:endParaRPr>
          </a:p>
        </p:txBody>
      </p:sp>
      <p:pic>
        <p:nvPicPr>
          <p:cNvPr id="13" name="Picture 15"/>
          <p:cNvPicPr>
            <a:picLocks noChangeAspect="1" noChangeArrowheads="1"/>
          </p:cNvPicPr>
          <p:nvPr/>
        </p:nvPicPr>
        <p:blipFill>
          <a:blip r:embed="rId3" cstate="print"/>
          <a:srcRect/>
          <a:stretch>
            <a:fillRect/>
          </a:stretch>
        </p:blipFill>
        <p:spPr bwMode="auto">
          <a:xfrm>
            <a:off x="3629258" y="4419600"/>
            <a:ext cx="2923942" cy="2438399"/>
          </a:xfrm>
          <a:prstGeom prst="rect">
            <a:avLst/>
          </a:prstGeom>
          <a:solidFill>
            <a:schemeClr val="tx1"/>
          </a:solidFill>
          <a:ln w="9525" algn="in">
            <a:noFill/>
            <a:miter lim="800000"/>
            <a:headEnd/>
            <a:tailEnd/>
          </a:ln>
          <a:effectLst/>
        </p:spPr>
      </p:pic>
      <p:sp>
        <p:nvSpPr>
          <p:cNvPr id="31748" name="AutoShape 4"/>
          <p:cNvSpPr>
            <a:spLocks noChangeArrowheads="1"/>
          </p:cNvSpPr>
          <p:nvPr/>
        </p:nvSpPr>
        <p:spPr bwMode="auto">
          <a:xfrm rot="10800000">
            <a:off x="6553201" y="6035435"/>
            <a:ext cx="461233" cy="365364"/>
          </a:xfrm>
          <a:prstGeom prst="rightArrow">
            <a:avLst>
              <a:gd name="adj1" fmla="val 50000"/>
              <a:gd name="adj2" fmla="val 25000"/>
            </a:avLst>
          </a:prstGeom>
          <a:solidFill>
            <a:schemeClr val="bg1">
              <a:lumMod val="25000"/>
              <a:lumOff val="7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pic>
        <p:nvPicPr>
          <p:cNvPr id="31749" name="Picture 5"/>
          <p:cNvPicPr>
            <a:picLocks noChangeAspect="1" noChangeArrowheads="1"/>
          </p:cNvPicPr>
          <p:nvPr/>
        </p:nvPicPr>
        <p:blipFill>
          <a:blip r:embed="rId4" cstate="print"/>
          <a:srcRect/>
          <a:stretch>
            <a:fillRect/>
          </a:stretch>
        </p:blipFill>
        <p:spPr bwMode="auto">
          <a:xfrm>
            <a:off x="7010400" y="5562600"/>
            <a:ext cx="1600200" cy="1143000"/>
          </a:xfrm>
          <a:prstGeom prst="rect">
            <a:avLst/>
          </a:prstGeom>
          <a:noFill/>
          <a:ln w="9525" algn="in">
            <a:noFill/>
            <a:miter lim="800000"/>
            <a:headEnd/>
            <a:tailEnd/>
          </a:ln>
          <a:effectLst/>
        </p:spPr>
      </p:pic>
      <p:sp>
        <p:nvSpPr>
          <p:cNvPr id="31750" name="Text Box 6"/>
          <p:cNvSpPr txBox="1">
            <a:spLocks noChangeArrowheads="1"/>
          </p:cNvSpPr>
          <p:nvPr/>
        </p:nvSpPr>
        <p:spPr bwMode="auto">
          <a:xfrm>
            <a:off x="7239000" y="5715000"/>
            <a:ext cx="1183453" cy="75820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DF"/>
                </a:solidFill>
                <a:effectLst/>
                <a:latin typeface="Verdana" pitchFamily="34" charset="0"/>
                <a:cs typeface="Arial" pitchFamily="34" charset="0"/>
              </a:rPr>
              <a:t>XML </a:t>
            </a:r>
            <a:r>
              <a:rPr kumimoji="0" lang="en-US" sz="1200" b="1" i="0" u="none" strike="noStrike" cap="none" normalizeH="0" baseline="0" dirty="0" err="1" smtClean="0">
                <a:ln>
                  <a:noFill/>
                </a:ln>
                <a:solidFill>
                  <a:srgbClr val="FFFFDF"/>
                </a:solidFill>
                <a:effectLst/>
                <a:latin typeface="Verdana" pitchFamily="34" charset="0"/>
                <a:cs typeface="Arial" pitchFamily="34" charset="0"/>
              </a:rPr>
              <a:t>config</a:t>
            </a:r>
            <a:r>
              <a:rPr kumimoji="0" lang="en-US" sz="1200" b="1" i="0" u="none" strike="noStrike" cap="none" normalizeH="0" baseline="0" dirty="0" smtClean="0">
                <a:ln>
                  <a:noFill/>
                </a:ln>
                <a:solidFill>
                  <a:srgbClr val="FFFFDF"/>
                </a:solidFill>
                <a:effectLst/>
                <a:latin typeface="Verdana" pitchFamily="34" charset="0"/>
                <a:cs typeface="Arial" pitchFamily="34" charset="0"/>
              </a:rPr>
              <a:t> </a:t>
            </a:r>
            <a:br>
              <a:rPr kumimoji="0" lang="en-US" sz="1200" b="1" i="0" u="none" strike="noStrike" cap="none" normalizeH="0" baseline="0" dirty="0" smtClean="0">
                <a:ln>
                  <a:noFill/>
                </a:ln>
                <a:solidFill>
                  <a:srgbClr val="FFFFDF"/>
                </a:solidFill>
                <a:effectLst/>
                <a:latin typeface="Verdana" pitchFamily="34" charset="0"/>
                <a:cs typeface="Arial" pitchFamily="34" charset="0"/>
              </a:rPr>
            </a:br>
            <a:r>
              <a:rPr kumimoji="0" lang="en-US" sz="1200" b="1" i="0" u="none" strike="noStrike" cap="none" normalizeH="0" baseline="0" dirty="0" smtClean="0">
                <a:ln>
                  <a:noFill/>
                </a:ln>
                <a:solidFill>
                  <a:srgbClr val="FFFFDF"/>
                </a:solidFill>
                <a:effectLst/>
                <a:latin typeface="Verdana" pitchFamily="34" charset="0"/>
                <a:cs typeface="Arial" pitchFamily="34" charset="0"/>
              </a:rPr>
              <a:t>files,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DF"/>
                </a:solidFill>
                <a:effectLst/>
                <a:latin typeface="Verdana" pitchFamily="34" charset="0"/>
                <a:cs typeface="Arial" pitchFamily="34" charset="0"/>
              </a:rPr>
              <a:t>Binaries, etc.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4"/>
          <p:cNvSpPr>
            <a:spLocks noChangeArrowheads="1"/>
          </p:cNvSpPr>
          <p:nvPr/>
        </p:nvSpPr>
        <p:spPr bwMode="auto">
          <a:xfrm rot="5400000">
            <a:off x="7876865" y="5153335"/>
            <a:ext cx="461233" cy="365364"/>
          </a:xfrm>
          <a:prstGeom prst="rightArrow">
            <a:avLst>
              <a:gd name="adj1" fmla="val 50000"/>
              <a:gd name="adj2" fmla="val 25000"/>
            </a:avLst>
          </a:prstGeom>
          <a:solidFill>
            <a:schemeClr val="bg1">
              <a:lumMod val="25000"/>
              <a:lumOff val="7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pic>
        <p:nvPicPr>
          <p:cNvPr id="31751" name="Picture 7"/>
          <p:cNvPicPr>
            <a:picLocks noChangeAspect="1" noChangeArrowheads="1"/>
          </p:cNvPicPr>
          <p:nvPr/>
        </p:nvPicPr>
        <p:blipFill>
          <a:blip r:embed="rId5" cstate="print"/>
          <a:srcRect/>
          <a:stretch>
            <a:fillRect/>
          </a:stretch>
        </p:blipFill>
        <p:spPr bwMode="auto">
          <a:xfrm>
            <a:off x="7391400" y="4191000"/>
            <a:ext cx="1752600" cy="875276"/>
          </a:xfrm>
          <a:prstGeom prst="rect">
            <a:avLst/>
          </a:prstGeom>
          <a:noFill/>
          <a:ln w="9525" algn="in">
            <a:noFill/>
            <a:miter lim="800000"/>
            <a:headEnd/>
            <a:tailEnd/>
          </a:ln>
          <a:effectLst/>
        </p:spPr>
      </p:pic>
      <p:sp>
        <p:nvSpPr>
          <p:cNvPr id="31755" name="Rectangle 11"/>
          <p:cNvSpPr>
            <a:spLocks noChangeArrowheads="1"/>
          </p:cNvSpPr>
          <p:nvPr/>
        </p:nvSpPr>
        <p:spPr bwMode="auto">
          <a:xfrm>
            <a:off x="0" y="-33010"/>
            <a:ext cx="105798" cy="52322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DF"/>
                </a:solidFill>
                <a:effectLst/>
                <a:latin typeface="Verdana"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Box 22"/>
          <p:cNvSpPr txBox="1"/>
          <p:nvPr/>
        </p:nvSpPr>
        <p:spPr>
          <a:xfrm>
            <a:off x="7376886" y="4216347"/>
            <a:ext cx="1905000" cy="830997"/>
          </a:xfrm>
          <a:prstGeom prst="rect">
            <a:avLst/>
          </a:prstGeom>
          <a:noFill/>
        </p:spPr>
        <p:txBody>
          <a:bodyPr wrap="square" rtlCol="0">
            <a:spAutoFit/>
          </a:bodyPr>
          <a:lstStyle/>
          <a:p>
            <a:r>
              <a:rPr lang="en-GB" sz="1200" dirty="0" smtClean="0"/>
              <a:t>PL/SQL APIs</a:t>
            </a:r>
          </a:p>
          <a:p>
            <a:r>
              <a:rPr lang="en-GB" sz="1200" dirty="0" smtClean="0"/>
              <a:t>Drivers gen, FESA, etc</a:t>
            </a:r>
            <a:br>
              <a:rPr lang="en-GB" sz="1200" dirty="0" smtClean="0"/>
            </a:br>
            <a:r>
              <a:rPr lang="en-GB" sz="1200" dirty="0" smtClean="0"/>
              <a:t>Pro*C scripts</a:t>
            </a:r>
          </a:p>
          <a:p>
            <a:r>
              <a:rPr lang="en-GB" sz="1200" dirty="0" smtClean="0"/>
              <a:t>FECs </a:t>
            </a:r>
            <a:r>
              <a:rPr lang="en-GB" sz="1200" dirty="0" err="1" smtClean="0"/>
              <a:t>configs</a:t>
            </a:r>
            <a:r>
              <a:rPr lang="en-GB" sz="1200" dirty="0" smtClean="0"/>
              <a:t>, GM, etc.</a:t>
            </a:r>
          </a:p>
        </p:txBody>
      </p:sp>
      <p:sp>
        <p:nvSpPr>
          <p:cNvPr id="19"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10</a:t>
            </a:fld>
            <a:r>
              <a:rPr lang="en-US" dirty="0" smtClean="0"/>
              <a:t>/21</a:t>
            </a:r>
            <a:endParaRPr lang="en-US" dirty="0"/>
          </a:p>
        </p:txBody>
      </p:sp>
    </p:spTree>
  </p:cSld>
  <p:clrMapOvr>
    <a:masterClrMapping/>
  </p:clrMapOvr>
  <p:transition advTm="48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7" end="7"/>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74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55">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1747" grpId="0" animBg="1"/>
      <p:bldP spid="12" grpId="0" animBg="1"/>
      <p:bldP spid="31748" grpId="0" animBg="1"/>
      <p:bldP spid="31750" grpId="0"/>
      <p:bldP spid="17"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Outline</a:t>
            </a:r>
            <a:endParaRPr lang="en-US" dirty="0"/>
          </a:p>
        </p:txBody>
      </p:sp>
      <p:sp>
        <p:nvSpPr>
          <p:cNvPr id="3" name="Content Placeholder 2"/>
          <p:cNvSpPr>
            <a:spLocks noGrp="1"/>
          </p:cNvSpPr>
          <p:nvPr>
            <p:ph idx="1"/>
          </p:nvPr>
        </p:nvSpPr>
        <p:spPr>
          <a:xfrm>
            <a:off x="304800" y="762000"/>
            <a:ext cx="8610600" cy="5334000"/>
          </a:xfrm>
        </p:spPr>
        <p:txBody>
          <a:bodyPr/>
          <a:lstStyle/>
          <a:p>
            <a:pPr eaLnBrk="1" hangingPunct="1"/>
            <a:r>
              <a:rPr lang="en-US" sz="2100" dirty="0" smtClean="0"/>
              <a:t>Configuration Management</a:t>
            </a:r>
          </a:p>
          <a:p>
            <a:pPr eaLnBrk="1" hangingPunct="1"/>
            <a:endParaRPr lang="en-US" sz="2100" dirty="0"/>
          </a:p>
          <a:p>
            <a:pPr eaLnBrk="1" hangingPunct="1"/>
            <a:r>
              <a:rPr lang="en-US" sz="2100" dirty="0"/>
              <a:t>Controls Configuration </a:t>
            </a:r>
            <a:r>
              <a:rPr lang="en-US" sz="2100" dirty="0" smtClean="0"/>
              <a:t>Team</a:t>
            </a:r>
            <a:br>
              <a:rPr lang="en-US" sz="2100" dirty="0" smtClean="0"/>
            </a:br>
            <a:endParaRPr lang="en-US" sz="2100" dirty="0" smtClean="0"/>
          </a:p>
          <a:p>
            <a:pPr eaLnBrk="1" hangingPunct="1"/>
            <a:r>
              <a:rPr lang="en-US" sz="2100" dirty="0" smtClean="0"/>
              <a:t>Scope &amp; Main Configuration Functionalities</a:t>
            </a:r>
            <a:br>
              <a:rPr lang="en-US" sz="2100" dirty="0" smtClean="0"/>
            </a:br>
            <a:endParaRPr lang="en-US" sz="2100" dirty="0" smtClean="0"/>
          </a:p>
          <a:p>
            <a:pPr eaLnBrk="1" hangingPunct="1"/>
            <a:r>
              <a:rPr lang="en-US" sz="2100" dirty="0" smtClean="0"/>
              <a:t>Controls Configuration Service Overview</a:t>
            </a:r>
          </a:p>
        </p:txBody>
      </p:sp>
      <p:pic>
        <p:nvPicPr>
          <p:cNvPr id="6" name="Picture 6"/>
          <p:cNvPicPr>
            <a:picLocks noChangeAspect="1" noChangeArrowheads="1"/>
          </p:cNvPicPr>
          <p:nvPr/>
        </p:nvPicPr>
        <p:blipFill>
          <a:blip r:embed="rId4" cstate="print"/>
          <a:srcRect/>
          <a:stretch>
            <a:fillRect/>
          </a:stretch>
        </p:blipFill>
        <p:spPr bwMode="auto">
          <a:xfrm>
            <a:off x="241300" y="5499100"/>
            <a:ext cx="8610600" cy="1104900"/>
          </a:xfrm>
          <a:prstGeom prst="rect">
            <a:avLst/>
          </a:prstGeom>
          <a:noFill/>
          <a:ln w="9525">
            <a:noFill/>
            <a:miter lim="800000"/>
            <a:headEnd/>
            <a:tailEnd/>
          </a:ln>
        </p:spPr>
      </p:pic>
      <p:sp>
        <p:nvSpPr>
          <p:cNvPr id="7"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11</a:t>
            </a:fld>
            <a:r>
              <a:rPr lang="en-US" dirty="0" smtClean="0"/>
              <a:t>/21</a:t>
            </a:r>
            <a:endParaRPr lang="en-US" dirty="0"/>
          </a:p>
        </p:txBody>
      </p:sp>
    </p:spTree>
    <p:custDataLst>
      <p:tags r:id="rId1"/>
    </p:custDataLst>
    <p:extLst>
      <p:ext uri="{BB962C8B-B14F-4D97-AF65-F5344CB8AC3E}">
        <p14:creationId xmlns:p14="http://schemas.microsoft.com/office/powerpoint/2010/main" val="3900900691"/>
      </p:ext>
    </p:extLst>
  </p:cSld>
  <p:clrMapOvr>
    <a:masterClrMapping/>
  </p:clrMapOvr>
  <p:transition advTm="246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4" end="4"/>
                                            </p:txEl>
                                          </p:spTgt>
                                        </p:tgtEl>
                                        <p:attrNameLst>
                                          <p:attrName>style.color</p:attrName>
                                        </p:attrNameLst>
                                      </p:cBhvr>
                                      <p:to>
                                        <a:srgbClr val="33CC3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rot="5400000">
            <a:off x="7588250" y="5302250"/>
            <a:ext cx="2667000" cy="4191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1752600" y="6527800"/>
            <a:ext cx="7391400" cy="3048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pPr eaLnBrk="1" hangingPunct="1">
              <a:defRPr/>
            </a:pPr>
            <a:r>
              <a:rPr lang="en-US" dirty="0" smtClean="0"/>
              <a:t>Controls Configuration Database</a:t>
            </a:r>
            <a:endParaRPr lang="en-US" dirty="0"/>
          </a:p>
        </p:txBody>
      </p:sp>
      <p:sp>
        <p:nvSpPr>
          <p:cNvPr id="23555" name="Content Placeholder 2"/>
          <p:cNvSpPr>
            <a:spLocks noGrp="1"/>
          </p:cNvSpPr>
          <p:nvPr>
            <p:ph idx="1"/>
          </p:nvPr>
        </p:nvSpPr>
        <p:spPr>
          <a:xfrm>
            <a:off x="88900" y="685800"/>
            <a:ext cx="9067800" cy="6019800"/>
          </a:xfrm>
        </p:spPr>
        <p:txBody>
          <a:bodyPr/>
          <a:lstStyle/>
          <a:p>
            <a:pPr lvl="0" eaLnBrk="1" hangingPunct="1">
              <a:buClr>
                <a:srgbClr val="3399FF"/>
              </a:buClr>
              <a:buSzPct val="110000"/>
              <a:buNone/>
              <a:defRPr/>
            </a:pPr>
            <a:endParaRPr lang="en-GB" sz="800" dirty="0" smtClean="0"/>
          </a:p>
          <a:p>
            <a:pPr marL="400050" eaLnBrk="1" hangingPunct="1">
              <a:lnSpc>
                <a:spcPct val="120000"/>
              </a:lnSpc>
              <a:buClr>
                <a:srgbClr val="3399FF"/>
              </a:buClr>
              <a:buSzPct val="110000"/>
              <a:defRPr/>
            </a:pPr>
            <a:r>
              <a:rPr lang="en-GB" dirty="0" smtClean="0">
                <a:solidFill>
                  <a:srgbClr val="FFFFFF"/>
                </a:solidFill>
                <a:ea typeface="+mn-ea"/>
                <a:cs typeface="+mn-cs"/>
              </a:rPr>
              <a:t>Database complexity</a:t>
            </a:r>
          </a:p>
          <a:p>
            <a:pPr marL="800100" lvl="1" indent="-342900" eaLnBrk="1" hangingPunct="1">
              <a:lnSpc>
                <a:spcPct val="120000"/>
              </a:lnSpc>
              <a:buClr>
                <a:srgbClr val="3399FF"/>
              </a:buClr>
              <a:buSzPct val="110000"/>
              <a:defRPr/>
            </a:pPr>
            <a:r>
              <a:rPr lang="en-GB" sz="1900" dirty="0" smtClean="0">
                <a:solidFill>
                  <a:srgbClr val="FFFFFF"/>
                </a:solidFill>
                <a:ea typeface="+mn-ea"/>
                <a:cs typeface="+mn-cs"/>
              </a:rPr>
              <a:t>Model the Controls System into a relational database, maintain data consistency while enforcing the business rules </a:t>
            </a:r>
          </a:p>
          <a:p>
            <a:pPr marL="800100" lvl="1" indent="-342900" eaLnBrk="1" hangingPunct="1">
              <a:lnSpc>
                <a:spcPct val="120000"/>
              </a:lnSpc>
              <a:buClr>
                <a:srgbClr val="3399FF"/>
              </a:buClr>
              <a:buSzPct val="110000"/>
              <a:defRPr/>
            </a:pPr>
            <a:endParaRPr lang="en-GB" sz="1900" dirty="0" smtClean="0">
              <a:solidFill>
                <a:srgbClr val="FFFFFF"/>
              </a:solidFill>
              <a:ea typeface="+mn-ea"/>
              <a:cs typeface="+mn-cs"/>
            </a:endParaRPr>
          </a:p>
          <a:p>
            <a:pPr marL="800100" lvl="1" indent="-342900" eaLnBrk="1" hangingPunct="1">
              <a:lnSpc>
                <a:spcPct val="120000"/>
              </a:lnSpc>
              <a:buClr>
                <a:srgbClr val="3399FF"/>
              </a:buClr>
              <a:buSzPct val="110000"/>
              <a:defRPr/>
            </a:pPr>
            <a:endParaRPr lang="en-GB" sz="1900" dirty="0" smtClean="0">
              <a:solidFill>
                <a:srgbClr val="FFFFFF"/>
              </a:solidFill>
              <a:ea typeface="+mn-ea"/>
              <a:cs typeface="+mn-cs"/>
            </a:endParaRPr>
          </a:p>
          <a:p>
            <a:pPr marL="800100" lvl="1" indent="-342900" eaLnBrk="1" hangingPunct="1">
              <a:lnSpc>
                <a:spcPct val="120000"/>
              </a:lnSpc>
              <a:buClr>
                <a:srgbClr val="3399FF"/>
              </a:buClr>
              <a:buSzPct val="110000"/>
              <a:defRPr/>
            </a:pPr>
            <a:endParaRPr lang="en-GB" sz="1900" dirty="0" smtClean="0">
              <a:solidFill>
                <a:srgbClr val="FFFFFF"/>
              </a:solidFill>
              <a:ea typeface="+mn-ea"/>
              <a:cs typeface="+mn-cs"/>
            </a:endParaRPr>
          </a:p>
          <a:p>
            <a:pPr marL="800100" lvl="1" indent="-342900" eaLnBrk="1" hangingPunct="1">
              <a:lnSpc>
                <a:spcPct val="120000"/>
              </a:lnSpc>
              <a:buClr>
                <a:srgbClr val="3399FF"/>
              </a:buClr>
              <a:buSzPct val="110000"/>
              <a:defRPr/>
            </a:pPr>
            <a:endParaRPr lang="en-GB" sz="1900" dirty="0" smtClean="0">
              <a:solidFill>
                <a:srgbClr val="FFFFFF"/>
              </a:solidFill>
              <a:ea typeface="+mn-ea"/>
              <a:cs typeface="+mn-cs"/>
            </a:endParaRPr>
          </a:p>
          <a:p>
            <a:pPr marL="800100" lvl="1" indent="-342900" eaLnBrk="1" hangingPunct="1">
              <a:lnSpc>
                <a:spcPct val="120000"/>
              </a:lnSpc>
              <a:buClr>
                <a:srgbClr val="3399FF"/>
              </a:buClr>
              <a:buSzPct val="110000"/>
              <a:defRPr/>
            </a:pPr>
            <a:endParaRPr lang="en-GB" sz="1900" dirty="0" smtClean="0">
              <a:solidFill>
                <a:srgbClr val="FFFFFF"/>
              </a:solidFill>
              <a:ea typeface="+mn-ea"/>
              <a:cs typeface="+mn-cs"/>
            </a:endParaRPr>
          </a:p>
          <a:p>
            <a:pPr marL="400050" eaLnBrk="1" hangingPunct="1">
              <a:lnSpc>
                <a:spcPct val="120000"/>
              </a:lnSpc>
              <a:buClr>
                <a:srgbClr val="3399FF"/>
              </a:buClr>
              <a:buSzPct val="110000"/>
              <a:defRPr/>
            </a:pPr>
            <a:r>
              <a:rPr lang="en-GB" sz="2100" dirty="0" smtClean="0">
                <a:solidFill>
                  <a:srgbClr val="FFFFFF"/>
                </a:solidFill>
              </a:rPr>
              <a:t>Database high availability </a:t>
            </a:r>
            <a:r>
              <a:rPr lang="en-GB" sz="2100" smtClean="0">
                <a:solidFill>
                  <a:srgbClr val="FFFFFF"/>
                </a:solidFill>
              </a:rPr>
              <a:t>– 24/7/365</a:t>
            </a:r>
            <a:r>
              <a:rPr lang="en-GB" sz="2100" dirty="0" smtClean="0">
                <a:solidFill>
                  <a:srgbClr val="FFFFFF"/>
                </a:solidFill>
                <a:ea typeface="+mn-ea"/>
                <a:cs typeface="+mn-cs"/>
              </a:rPr>
              <a:t/>
            </a:r>
            <a:br>
              <a:rPr lang="en-GB" sz="2100" dirty="0" smtClean="0">
                <a:solidFill>
                  <a:srgbClr val="FFFFFF"/>
                </a:solidFill>
                <a:ea typeface="+mn-ea"/>
                <a:cs typeface="+mn-cs"/>
              </a:rPr>
            </a:br>
            <a:endParaRPr lang="en-GB" sz="1200" dirty="0" smtClean="0">
              <a:solidFill>
                <a:srgbClr val="FFFFFF"/>
              </a:solidFill>
              <a:ea typeface="+mn-ea"/>
              <a:cs typeface="+mn-cs"/>
            </a:endParaRPr>
          </a:p>
        </p:txBody>
      </p:sp>
      <p:graphicFrame>
        <p:nvGraphicFramePr>
          <p:cNvPr id="49" name="Table 48"/>
          <p:cNvGraphicFramePr>
            <a:graphicFrameLocks noGrp="1"/>
          </p:cNvGraphicFramePr>
          <p:nvPr>
            <p:extLst>
              <p:ext uri="{D42A27DB-BD31-4B8C-83A1-F6EECF244321}">
                <p14:modId xmlns:p14="http://schemas.microsoft.com/office/powerpoint/2010/main" val="3287389556"/>
              </p:ext>
            </p:extLst>
          </p:nvPr>
        </p:nvGraphicFramePr>
        <p:xfrm>
          <a:off x="3200400" y="2438400"/>
          <a:ext cx="3124200" cy="1114425"/>
        </p:xfrm>
        <a:graphic>
          <a:graphicData uri="http://schemas.openxmlformats.org/drawingml/2006/table">
            <a:tbl>
              <a:tblPr/>
              <a:tblGrid>
                <a:gridCol w="1981200"/>
                <a:gridCol w="1143000"/>
              </a:tblGrid>
              <a:tr h="172654">
                <a:tc gridSpan="2">
                  <a:txBody>
                    <a:bodyPr/>
                    <a:lstStyle/>
                    <a:p>
                      <a:pPr marR="0" indent="118859" algn="ctr" rtl="0">
                        <a:spcBef>
                          <a:spcPts val="0"/>
                        </a:spcBef>
                        <a:spcAft>
                          <a:spcPts val="0"/>
                        </a:spcAft>
                      </a:pPr>
                      <a:r>
                        <a:rPr lang="en-GB" sz="1400" kern="1200" dirty="0">
                          <a:solidFill>
                            <a:srgbClr val="000000"/>
                          </a:solidFill>
                          <a:latin typeface="Arial Unicode MS"/>
                        </a:rPr>
                        <a:t>Database Statistics</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c hMerge="1">
                  <a:txBody>
                    <a:bodyPr/>
                    <a:lstStyle/>
                    <a:p>
                      <a:endParaRPr lang="en-GB"/>
                    </a:p>
                  </a:txBody>
                  <a:tcPr/>
                </a:tc>
              </a:tr>
              <a:tr h="213399">
                <a:tc>
                  <a:txBody>
                    <a:bodyPr/>
                    <a:lstStyle/>
                    <a:p>
                      <a:pPr marR="0" indent="118859" algn="just" rtl="0">
                        <a:spcBef>
                          <a:spcPts val="0"/>
                        </a:spcBef>
                        <a:spcAft>
                          <a:spcPts val="0"/>
                        </a:spcAft>
                      </a:pPr>
                      <a:r>
                        <a:rPr lang="en-GB" sz="1400" kern="1200" dirty="0">
                          <a:solidFill>
                            <a:srgbClr val="000000"/>
                          </a:solidFill>
                          <a:latin typeface="Arial Unicode MS"/>
                        </a:rPr>
                        <a:t>Tables</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c>
                  <a:txBody>
                    <a:bodyPr/>
                    <a:lstStyle/>
                    <a:p>
                      <a:pPr marR="0" indent="118859" algn="just" rtl="0">
                        <a:spcBef>
                          <a:spcPts val="0"/>
                        </a:spcBef>
                        <a:spcAft>
                          <a:spcPts val="0"/>
                        </a:spcAft>
                      </a:pPr>
                      <a:r>
                        <a:rPr lang="en-GB" sz="1400" kern="1200" dirty="0" smtClean="0">
                          <a:solidFill>
                            <a:srgbClr val="000000"/>
                          </a:solidFill>
                          <a:latin typeface="Arial Unicode MS"/>
                        </a:rPr>
                        <a:t>1,120</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r>
              <a:tr h="194414">
                <a:tc>
                  <a:txBody>
                    <a:bodyPr/>
                    <a:lstStyle/>
                    <a:p>
                      <a:pPr marR="0" indent="118859" algn="just" rtl="0">
                        <a:spcBef>
                          <a:spcPts val="0"/>
                        </a:spcBef>
                        <a:spcAft>
                          <a:spcPts val="0"/>
                        </a:spcAft>
                      </a:pPr>
                      <a:r>
                        <a:rPr lang="en-GB" sz="1400" kern="1200" dirty="0">
                          <a:solidFill>
                            <a:srgbClr val="000000"/>
                          </a:solidFill>
                          <a:latin typeface="Arial Unicode MS"/>
                        </a:rPr>
                        <a:t>Constraints</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c>
                  <a:txBody>
                    <a:bodyPr/>
                    <a:lstStyle/>
                    <a:p>
                      <a:pPr marR="0" indent="118859" algn="just" rtl="0">
                        <a:spcBef>
                          <a:spcPts val="0"/>
                        </a:spcBef>
                        <a:spcAft>
                          <a:spcPts val="0"/>
                        </a:spcAft>
                      </a:pPr>
                      <a:r>
                        <a:rPr lang="en-GB" sz="1400" kern="1200" dirty="0" smtClean="0">
                          <a:solidFill>
                            <a:srgbClr val="000000"/>
                          </a:solidFill>
                          <a:latin typeface="Arial Unicode MS"/>
                        </a:rPr>
                        <a:t>3,163</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r>
              <a:tr h="194414">
                <a:tc>
                  <a:txBody>
                    <a:bodyPr/>
                    <a:lstStyle/>
                    <a:p>
                      <a:pPr marR="0" indent="118859" algn="just" rtl="0">
                        <a:spcBef>
                          <a:spcPts val="0"/>
                        </a:spcBef>
                        <a:spcAft>
                          <a:spcPts val="0"/>
                        </a:spcAft>
                      </a:pPr>
                      <a:r>
                        <a:rPr lang="en-GB" sz="1400" kern="1200">
                          <a:solidFill>
                            <a:srgbClr val="000000"/>
                          </a:solidFill>
                          <a:latin typeface="Arial Unicode MS"/>
                        </a:rPr>
                        <a:t>Lines PL/SQL code</a:t>
                      </a:r>
                      <a:endParaRPr lang="en-GB" sz="1400" kern="140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c>
                  <a:txBody>
                    <a:bodyPr/>
                    <a:lstStyle/>
                    <a:p>
                      <a:pPr marR="0" indent="118859" algn="just" rtl="0">
                        <a:spcBef>
                          <a:spcPts val="0"/>
                        </a:spcBef>
                        <a:spcAft>
                          <a:spcPts val="0"/>
                        </a:spcAft>
                      </a:pPr>
                      <a:r>
                        <a:rPr lang="en-GB" sz="1400" kern="1200" dirty="0" smtClean="0">
                          <a:solidFill>
                            <a:srgbClr val="000000"/>
                          </a:solidFill>
                          <a:latin typeface="Arial Unicode MS"/>
                        </a:rPr>
                        <a:t>70,000</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r>
              <a:tr h="194414">
                <a:tc>
                  <a:txBody>
                    <a:bodyPr/>
                    <a:lstStyle/>
                    <a:p>
                      <a:pPr marR="0" indent="118859" algn="just" rtl="0">
                        <a:spcBef>
                          <a:spcPts val="0"/>
                        </a:spcBef>
                        <a:spcAft>
                          <a:spcPts val="0"/>
                        </a:spcAft>
                      </a:pPr>
                      <a:r>
                        <a:rPr lang="en-GB" sz="1400" kern="1200">
                          <a:solidFill>
                            <a:srgbClr val="000000"/>
                          </a:solidFill>
                          <a:latin typeface="Arial Unicode MS"/>
                        </a:rPr>
                        <a:t>Volume</a:t>
                      </a:r>
                      <a:endParaRPr lang="en-GB" sz="1400" kern="140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c>
                  <a:txBody>
                    <a:bodyPr/>
                    <a:lstStyle/>
                    <a:p>
                      <a:pPr marR="0" indent="118859" algn="just" rtl="0">
                        <a:spcBef>
                          <a:spcPts val="0"/>
                        </a:spcBef>
                        <a:spcAft>
                          <a:spcPts val="0"/>
                        </a:spcAft>
                      </a:pPr>
                      <a:r>
                        <a:rPr lang="en-GB" sz="1400" kern="1200" dirty="0" smtClean="0">
                          <a:solidFill>
                            <a:srgbClr val="000000"/>
                          </a:solidFill>
                          <a:latin typeface="Arial Unicode MS"/>
                        </a:rPr>
                        <a:t>105</a:t>
                      </a:r>
                      <a:r>
                        <a:rPr lang="en-GB" sz="1400" kern="1200" baseline="0" dirty="0" smtClean="0">
                          <a:solidFill>
                            <a:srgbClr val="000000"/>
                          </a:solidFill>
                          <a:latin typeface="Arial Unicode MS"/>
                        </a:rPr>
                        <a:t> </a:t>
                      </a:r>
                      <a:r>
                        <a:rPr lang="en-GB" sz="1400" kern="1200" dirty="0" smtClean="0">
                          <a:solidFill>
                            <a:srgbClr val="000000"/>
                          </a:solidFill>
                          <a:latin typeface="Arial Unicode MS"/>
                        </a:rPr>
                        <a:t>GB</a:t>
                      </a:r>
                      <a:endParaRPr lang="en-GB" sz="1400" kern="1400" dirty="0">
                        <a:solidFill>
                          <a:srgbClr val="000000"/>
                        </a:solidFill>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F"/>
                    </a:solidFill>
                  </a:tcPr>
                </a:tc>
              </a:tr>
            </a:tbl>
          </a:graphicData>
        </a:graphic>
      </p:graphicFrame>
      <p:grpSp>
        <p:nvGrpSpPr>
          <p:cNvPr id="32771" name="Group 3"/>
          <p:cNvGrpSpPr>
            <a:grpSpLocks/>
          </p:cNvGrpSpPr>
          <p:nvPr/>
        </p:nvGrpSpPr>
        <p:grpSpPr bwMode="auto">
          <a:xfrm>
            <a:off x="5108575" y="4538663"/>
            <a:ext cx="3578225" cy="1862137"/>
            <a:chOff x="110395500" y="109600050"/>
            <a:chExt cx="3578109" cy="1862550"/>
          </a:xfrm>
        </p:grpSpPr>
        <p:pic>
          <p:nvPicPr>
            <p:cNvPr id="32772" name="Picture 4" descr="oracle_logo3"/>
            <p:cNvPicPr>
              <a:picLocks noChangeAspect="1" noChangeArrowheads="1"/>
            </p:cNvPicPr>
            <p:nvPr/>
          </p:nvPicPr>
          <p:blipFill>
            <a:blip r:embed="rId3" cstate="print"/>
            <a:srcRect/>
            <a:stretch>
              <a:fillRect/>
            </a:stretch>
          </p:blipFill>
          <p:spPr bwMode="auto">
            <a:xfrm>
              <a:off x="110395500" y="109600050"/>
              <a:ext cx="1634400" cy="325200"/>
            </a:xfrm>
            <a:prstGeom prst="rect">
              <a:avLst/>
            </a:prstGeom>
            <a:noFill/>
            <a:ln w="9525" algn="in">
              <a:noFill/>
              <a:miter lim="800000"/>
              <a:headEnd/>
              <a:tailEnd/>
            </a:ln>
            <a:effectLst/>
          </p:spPr>
        </p:pic>
        <p:pic>
          <p:nvPicPr>
            <p:cNvPr id="32773" name="Picture 5"/>
            <p:cNvPicPr>
              <a:picLocks noChangeAspect="1" noChangeArrowheads="1"/>
            </p:cNvPicPr>
            <p:nvPr/>
          </p:nvPicPr>
          <p:blipFill>
            <a:blip r:embed="rId4" cstate="print"/>
            <a:srcRect/>
            <a:stretch>
              <a:fillRect/>
            </a:stretch>
          </p:blipFill>
          <p:spPr bwMode="auto">
            <a:xfrm>
              <a:off x="110395500" y="110032050"/>
              <a:ext cx="1418109" cy="1430550"/>
            </a:xfrm>
            <a:prstGeom prst="rect">
              <a:avLst/>
            </a:prstGeom>
            <a:noFill/>
            <a:ln w="9525" algn="in">
              <a:noFill/>
              <a:miter lim="800000"/>
              <a:headEnd/>
              <a:tailEnd/>
            </a:ln>
            <a:effectLst/>
          </p:spPr>
        </p:pic>
        <p:pic>
          <p:nvPicPr>
            <p:cNvPr id="32774" name="Picture 6"/>
            <p:cNvPicPr>
              <a:picLocks noChangeAspect="1" noChangeArrowheads="1"/>
            </p:cNvPicPr>
            <p:nvPr/>
          </p:nvPicPr>
          <p:blipFill>
            <a:blip r:embed="rId4" cstate="print"/>
            <a:srcRect/>
            <a:stretch>
              <a:fillRect/>
            </a:stretch>
          </p:blipFill>
          <p:spPr bwMode="auto">
            <a:xfrm>
              <a:off x="112555500" y="110032050"/>
              <a:ext cx="1418109" cy="1430550"/>
            </a:xfrm>
            <a:prstGeom prst="rect">
              <a:avLst/>
            </a:prstGeom>
            <a:noFill/>
            <a:ln w="9525" algn="in">
              <a:noFill/>
              <a:miter lim="800000"/>
              <a:headEnd/>
              <a:tailEnd/>
            </a:ln>
            <a:effectLst/>
          </p:spPr>
        </p:pic>
        <p:sp>
          <p:nvSpPr>
            <p:cNvPr id="32775" name="Line 7"/>
            <p:cNvSpPr>
              <a:spLocks noChangeShapeType="1"/>
            </p:cNvSpPr>
            <p:nvPr/>
          </p:nvSpPr>
          <p:spPr bwMode="auto">
            <a:xfrm>
              <a:off x="111655500" y="110752050"/>
              <a:ext cx="1080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32776" name="Text Box 8"/>
            <p:cNvSpPr txBox="1">
              <a:spLocks noChangeArrowheads="1"/>
            </p:cNvSpPr>
            <p:nvPr/>
          </p:nvSpPr>
          <p:spPr bwMode="auto">
            <a:xfrm>
              <a:off x="112123500" y="109600050"/>
              <a:ext cx="1440900" cy="324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Black" pitchFamily="34" charset="0"/>
                  <a:cs typeface="Arial" pitchFamily="34" charset="0"/>
                </a:rPr>
                <a:t>RAC Cluster</a:t>
              </a:r>
              <a:endParaRPr kumimoji="0" lang="en-US" sz="1800" b="0" i="0" u="none" strike="noStrike" cap="none" normalizeH="0" baseline="0" dirty="0" smtClean="0">
                <a:ln>
                  <a:noFill/>
                </a:ln>
                <a:effectLst/>
                <a:latin typeface="Arial" pitchFamily="34" charset="0"/>
                <a:cs typeface="Arial" pitchFamily="34" charset="0"/>
              </a:endParaRPr>
            </a:p>
          </p:txBody>
        </p:sp>
      </p:grpSp>
      <p:sp>
        <p:nvSpPr>
          <p:cNvPr id="15"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12</a:t>
            </a:fld>
            <a:r>
              <a:rPr lang="en-US" dirty="0" smtClean="0"/>
              <a:t>/21</a:t>
            </a:r>
            <a:endParaRPr lang="en-US" dirty="0"/>
          </a:p>
        </p:txBody>
      </p:sp>
    </p:spTree>
  </p:cSld>
  <p:clrMapOvr>
    <a:masterClrMapping/>
  </p:clrMapOvr>
  <p:transition advTm="4831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1752600" y="6527800"/>
            <a:ext cx="7391400" cy="3048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rot="5400000">
            <a:off x="6078537" y="5100638"/>
            <a:ext cx="2667000" cy="4191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076" name="AutoShape 4"/>
          <p:cNvSpPr>
            <a:spLocks noChangeArrowheads="1"/>
          </p:cNvSpPr>
          <p:nvPr/>
        </p:nvSpPr>
        <p:spPr bwMode="auto">
          <a:xfrm>
            <a:off x="685800" y="2362200"/>
            <a:ext cx="8077200" cy="4362833"/>
          </a:xfrm>
          <a:prstGeom prst="can">
            <a:avLst>
              <a:gd name="adj" fmla="val 11542"/>
            </a:avLst>
          </a:prstGeom>
          <a:gradFill rotWithShape="1">
            <a:gsLst>
              <a:gs pos="0">
                <a:srgbClr val="2F4682">
                  <a:gamma/>
                  <a:shade val="46275"/>
                  <a:invGamma/>
                </a:srgbClr>
              </a:gs>
              <a:gs pos="50000">
                <a:srgbClr val="2F4682">
                  <a:alpha val="85001"/>
                </a:srgbClr>
              </a:gs>
              <a:gs pos="100000">
                <a:srgbClr val="2F4682">
                  <a:gamma/>
                  <a:shade val="46275"/>
                  <a:invGamma/>
                </a:srgbClr>
              </a:gs>
            </a:gsLst>
            <a:lin ang="0" scaled="1"/>
          </a:gradFill>
          <a:ln w="9525" algn="ctr">
            <a:solidFill>
              <a:srgbClr val="DBE6EF"/>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pPr eaLnBrk="1" hangingPunct="1">
              <a:defRPr/>
            </a:pPr>
            <a:r>
              <a:rPr lang="en-US" dirty="0" smtClean="0"/>
              <a:t>Configuration Service Overview</a:t>
            </a:r>
            <a:endParaRPr lang="en-US" dirty="0"/>
          </a:p>
        </p:txBody>
      </p:sp>
      <p:sp>
        <p:nvSpPr>
          <p:cNvPr id="23555" name="Content Placeholder 2"/>
          <p:cNvSpPr>
            <a:spLocks noGrp="1"/>
          </p:cNvSpPr>
          <p:nvPr>
            <p:ph idx="1"/>
          </p:nvPr>
        </p:nvSpPr>
        <p:spPr>
          <a:xfrm>
            <a:off x="88900" y="685800"/>
            <a:ext cx="9067800" cy="1524000"/>
          </a:xfrm>
        </p:spPr>
        <p:txBody>
          <a:bodyPr/>
          <a:lstStyle/>
          <a:p>
            <a:pPr lvl="0" eaLnBrk="1" hangingPunct="1">
              <a:buClr>
                <a:srgbClr val="3399FF"/>
              </a:buClr>
              <a:buSzPct val="110000"/>
              <a:buNone/>
              <a:defRPr/>
            </a:pPr>
            <a:endParaRPr lang="en-GB" sz="800" dirty="0" smtClean="0"/>
          </a:p>
          <a:p>
            <a:pPr marL="342900" lvl="1" indent="-342900">
              <a:buFont typeface="Wingdings" pitchFamily="2" charset="2"/>
              <a:buChar char="Ü"/>
            </a:pPr>
            <a:r>
              <a:rPr lang="en-GB" sz="2100" dirty="0" smtClean="0"/>
              <a:t>The database is the core of the Controls Configuration Service</a:t>
            </a:r>
          </a:p>
          <a:p>
            <a:pPr marL="342900" lvl="1" indent="-342900">
              <a:buNone/>
            </a:pPr>
            <a:endParaRPr lang="en-GB" sz="1000" dirty="0" smtClean="0"/>
          </a:p>
          <a:p>
            <a:pPr marL="342900" lvl="1" indent="-342900">
              <a:buFont typeface="Wingdings" pitchFamily="2" charset="2"/>
              <a:buChar char="Ü"/>
            </a:pPr>
            <a:r>
              <a:rPr lang="en-GB" sz="2100" dirty="0" smtClean="0"/>
              <a:t>The data in the CCDB represents components and their properties as seen by the Controls System</a:t>
            </a:r>
          </a:p>
          <a:p>
            <a:pPr marL="857250" lvl="3" indent="0">
              <a:buNone/>
            </a:pPr>
            <a:r>
              <a:rPr lang="en-GB" sz="1600" dirty="0" smtClean="0">
                <a:solidFill>
                  <a:srgbClr val="FFFFFF"/>
                </a:solidFill>
                <a:ea typeface="+mn-ea"/>
                <a:cs typeface="+mn-cs"/>
              </a:rPr>
              <a:t/>
            </a:r>
            <a:br>
              <a:rPr lang="en-GB" sz="1600" dirty="0" smtClean="0">
                <a:solidFill>
                  <a:srgbClr val="FFFFFF"/>
                </a:solidFill>
                <a:ea typeface="+mn-ea"/>
                <a:cs typeface="+mn-cs"/>
              </a:rPr>
            </a:br>
            <a:r>
              <a:rPr lang="en-GB" sz="1900" dirty="0" smtClean="0">
                <a:solidFill>
                  <a:srgbClr val="FFFFFF"/>
                </a:solidFill>
                <a:ea typeface="+mn-ea"/>
                <a:cs typeface="+mn-cs"/>
              </a:rPr>
              <a:t/>
            </a:r>
            <a:br>
              <a:rPr lang="en-GB" sz="1900" dirty="0" smtClean="0">
                <a:solidFill>
                  <a:srgbClr val="FFFFFF"/>
                </a:solidFill>
                <a:ea typeface="+mn-ea"/>
                <a:cs typeface="+mn-cs"/>
              </a:rPr>
            </a:br>
            <a:endParaRPr lang="en-GB" sz="1000" dirty="0" smtClean="0">
              <a:solidFill>
                <a:srgbClr val="FFFFFF"/>
              </a:solidFill>
              <a:ea typeface="+mn-ea"/>
              <a:cs typeface="+mn-cs"/>
            </a:endParaRPr>
          </a:p>
        </p:txBody>
      </p:sp>
      <p:sp>
        <p:nvSpPr>
          <p:cNvPr id="53" name="Line 45"/>
          <p:cNvSpPr>
            <a:spLocks noChangeShapeType="1"/>
          </p:cNvSpPr>
          <p:nvPr/>
        </p:nvSpPr>
        <p:spPr bwMode="auto">
          <a:xfrm flipH="1">
            <a:off x="12801600" y="4673600"/>
            <a:ext cx="0" cy="838200"/>
          </a:xfrm>
          <a:prstGeom prst="line">
            <a:avLst/>
          </a:prstGeom>
          <a:noFill/>
          <a:ln w="38100">
            <a:solidFill>
              <a:srgbClr val="33CC33"/>
            </a:solidFill>
            <a:round/>
            <a:headEnd type="triangle" w="med" len="med"/>
            <a:tailEnd type="triangle" w="med" len="med"/>
          </a:ln>
        </p:spPr>
        <p:txBody>
          <a:bodyPr/>
          <a:lstStyle/>
          <a:p>
            <a:endParaRPr lang="en-GB"/>
          </a:p>
        </p:txBody>
      </p:sp>
      <p:grpSp>
        <p:nvGrpSpPr>
          <p:cNvPr id="13" name="Group 68"/>
          <p:cNvGrpSpPr>
            <a:grpSpLocks/>
          </p:cNvGrpSpPr>
          <p:nvPr/>
        </p:nvGrpSpPr>
        <p:grpSpPr bwMode="auto">
          <a:xfrm>
            <a:off x="3025421" y="4802768"/>
            <a:ext cx="3960097" cy="609779"/>
            <a:chOff x="533400" y="1676400"/>
            <a:chExt cx="2559447" cy="609600"/>
          </a:xfrm>
        </p:grpSpPr>
        <p:sp>
          <p:nvSpPr>
            <p:cNvPr id="45" name="Rounded Rectangle 8"/>
            <p:cNvSpPr/>
            <p:nvPr/>
          </p:nvSpPr>
          <p:spPr bwMode="auto">
            <a:xfrm>
              <a:off x="533400" y="1676400"/>
              <a:ext cx="2559447"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49" name="Text Box 23"/>
            <p:cNvSpPr txBox="1">
              <a:spLocks noChangeArrowheads="1"/>
            </p:cNvSpPr>
            <p:nvPr/>
          </p:nvSpPr>
          <p:spPr bwMode="auto">
            <a:xfrm>
              <a:off x="746709" y="1751999"/>
              <a:ext cx="2115926" cy="430761"/>
            </a:xfrm>
            <a:prstGeom prst="rect">
              <a:avLst/>
            </a:prstGeom>
            <a:noFill/>
            <a:ln w="9525">
              <a:noFill/>
              <a:miter lim="800000"/>
              <a:headEnd/>
              <a:tailEnd/>
            </a:ln>
          </p:spPr>
          <p:txBody>
            <a:bodyPr wrap="none">
              <a:spAutoFit/>
            </a:bodyPr>
            <a:lstStyle/>
            <a:p>
              <a:pPr algn="ctr"/>
              <a:r>
                <a:rPr lang="en-US" sz="1100" b="1" dirty="0">
                  <a:solidFill>
                    <a:srgbClr val="0A205E"/>
                  </a:solidFill>
                  <a:latin typeface="Arial Unicode MS" pitchFamily="34" charset="-128"/>
                </a:rPr>
                <a:t>Controls </a:t>
              </a:r>
              <a:r>
                <a:rPr lang="en-US" sz="1100" b="1" dirty="0" smtClean="0">
                  <a:solidFill>
                    <a:srgbClr val="0A205E"/>
                  </a:solidFill>
                  <a:latin typeface="Arial Unicode MS" pitchFamily="34" charset="-128"/>
                </a:rPr>
                <a:t>Devices &amp; Property </a:t>
              </a:r>
              <a:r>
                <a:rPr lang="en-US" sz="1100" b="1" dirty="0">
                  <a:solidFill>
                    <a:srgbClr val="0A205E"/>
                  </a:solidFill>
                  <a:latin typeface="Arial Unicode MS" pitchFamily="34" charset="-128"/>
                </a:rPr>
                <a:t>Model </a:t>
              </a:r>
            </a:p>
            <a:p>
              <a:pPr algn="ctr"/>
              <a:r>
                <a:rPr lang="en-US" sz="1100" b="1" dirty="0">
                  <a:solidFill>
                    <a:srgbClr val="0A205E"/>
                  </a:solidFill>
                  <a:latin typeface="Arial Unicode MS" pitchFamily="34" charset="-128"/>
                </a:rPr>
                <a:t>(GM, Hardware, FESA, Virtual, </a:t>
              </a:r>
              <a:r>
                <a:rPr lang="en-US" sz="1100" b="1" dirty="0" smtClean="0">
                  <a:solidFill>
                    <a:srgbClr val="0A205E"/>
                  </a:solidFill>
                  <a:latin typeface="Arial Unicode MS" pitchFamily="34" charset="-128"/>
                </a:rPr>
                <a:t>SL frameworks)</a:t>
              </a:r>
              <a:endParaRPr lang="en-US" sz="1100" b="1" dirty="0">
                <a:solidFill>
                  <a:srgbClr val="0A205E"/>
                </a:solidFill>
                <a:latin typeface="Arial Unicode MS" pitchFamily="34" charset="-128"/>
              </a:endParaRPr>
            </a:p>
          </p:txBody>
        </p:sp>
      </p:grpSp>
      <p:sp>
        <p:nvSpPr>
          <p:cNvPr id="14" name="Text Box 30"/>
          <p:cNvSpPr txBox="1">
            <a:spLocks noChangeArrowheads="1"/>
          </p:cNvSpPr>
          <p:nvPr/>
        </p:nvSpPr>
        <p:spPr bwMode="auto">
          <a:xfrm>
            <a:off x="2249133" y="3016956"/>
            <a:ext cx="5184433" cy="338554"/>
          </a:xfrm>
          <a:prstGeom prst="rect">
            <a:avLst/>
          </a:prstGeom>
          <a:noFill/>
          <a:ln w="9525">
            <a:noFill/>
            <a:miter lim="800000"/>
            <a:headEnd/>
            <a:tailEnd/>
          </a:ln>
          <a:effectLst/>
        </p:spPr>
        <p:txBody>
          <a:bodyPr wrap="none">
            <a:spAutoFit/>
          </a:bodyPr>
          <a:lstStyle/>
          <a:p>
            <a:pPr>
              <a:defRPr/>
            </a:pPr>
            <a:r>
              <a:rPr lang="en-US" sz="1600" b="1" spc="300" dirty="0">
                <a:solidFill>
                  <a:schemeClr val="accent2"/>
                </a:solidFill>
                <a:latin typeface="Arial Unicode MS" pitchFamily="34" charset="-128"/>
              </a:rPr>
              <a:t>Controls Configuration </a:t>
            </a:r>
            <a:r>
              <a:rPr lang="en-US" sz="1600" b="1" spc="300" dirty="0" smtClean="0">
                <a:solidFill>
                  <a:schemeClr val="accent2"/>
                </a:solidFill>
                <a:latin typeface="Arial Unicode MS" pitchFamily="34" charset="-128"/>
              </a:rPr>
              <a:t>Database Areas</a:t>
            </a:r>
            <a:endParaRPr lang="en-US" sz="1600" b="1" spc="300" dirty="0">
              <a:solidFill>
                <a:schemeClr val="accent2"/>
              </a:solidFill>
              <a:latin typeface="Arial Unicode MS" pitchFamily="34" charset="-128"/>
            </a:endParaRPr>
          </a:p>
        </p:txBody>
      </p:sp>
      <p:grpSp>
        <p:nvGrpSpPr>
          <p:cNvPr id="3" name="Group 2"/>
          <p:cNvGrpSpPr/>
          <p:nvPr/>
        </p:nvGrpSpPr>
        <p:grpSpPr>
          <a:xfrm>
            <a:off x="965962" y="5181600"/>
            <a:ext cx="1342615" cy="634154"/>
            <a:chOff x="943385" y="5560799"/>
            <a:chExt cx="1342615" cy="634154"/>
          </a:xfrm>
        </p:grpSpPr>
        <p:sp>
          <p:nvSpPr>
            <p:cNvPr id="15" name="Rounded Rectangle 14"/>
            <p:cNvSpPr/>
            <p:nvPr/>
          </p:nvSpPr>
          <p:spPr bwMode="auto">
            <a:xfrm>
              <a:off x="1012148" y="5560799"/>
              <a:ext cx="1207133"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6" name="Text Box 23"/>
            <p:cNvSpPr txBox="1">
              <a:spLocks noChangeArrowheads="1"/>
            </p:cNvSpPr>
            <p:nvPr/>
          </p:nvSpPr>
          <p:spPr bwMode="auto">
            <a:xfrm>
              <a:off x="943385" y="5594789"/>
              <a:ext cx="1342615" cy="600164"/>
            </a:xfrm>
            <a:prstGeom prst="rect">
              <a:avLst/>
            </a:prstGeom>
            <a:noFill/>
            <a:ln w="9525">
              <a:noFill/>
              <a:miter lim="800000"/>
              <a:headEnd/>
              <a:tailEnd/>
            </a:ln>
            <a:effectLst/>
          </p:spPr>
          <p:txBody>
            <a:bodyPr wrap="square">
              <a:spAutoFit/>
            </a:bodyPr>
            <a:lstStyle/>
            <a:p>
              <a:pPr algn="ctr">
                <a:defRPr/>
              </a:pPr>
              <a:r>
                <a:rPr lang="en-US" sz="1100" b="1" spc="10" dirty="0">
                  <a:solidFill>
                    <a:schemeClr val="accent5">
                      <a:lumMod val="25000"/>
                    </a:schemeClr>
                  </a:solidFill>
                  <a:latin typeface="Arial Unicode MS" pitchFamily="34" charset="-128"/>
                </a:rPr>
                <a:t>Beam Interlock </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Systems</a:t>
              </a:r>
              <a:r>
                <a:rPr lang="en-US" sz="1100" b="1" spc="10" dirty="0">
                  <a:solidFill>
                    <a:schemeClr val="accent5">
                      <a:lumMod val="25000"/>
                    </a:schemeClr>
                  </a:solidFill>
                  <a:latin typeface="Arial Unicode MS" pitchFamily="34" charset="-128"/>
                </a:rPr>
                <a:t> </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a:t>
              </a:r>
              <a:endParaRPr lang="en-US" sz="1100" b="1" spc="10" dirty="0">
                <a:solidFill>
                  <a:schemeClr val="accent5">
                    <a:lumMod val="25000"/>
                  </a:schemeClr>
                </a:solidFill>
                <a:latin typeface="Arial Unicode MS" pitchFamily="34" charset="-128"/>
              </a:endParaRPr>
            </a:p>
          </p:txBody>
        </p:sp>
      </p:grpSp>
      <p:grpSp>
        <p:nvGrpSpPr>
          <p:cNvPr id="17" name="Group 66"/>
          <p:cNvGrpSpPr>
            <a:grpSpLocks/>
          </p:cNvGrpSpPr>
          <p:nvPr/>
        </p:nvGrpSpPr>
        <p:grpSpPr bwMode="auto">
          <a:xfrm>
            <a:off x="7086599" y="4778904"/>
            <a:ext cx="1162050" cy="609600"/>
            <a:chOff x="663725" y="3657600"/>
            <a:chExt cx="1163013" cy="609600"/>
          </a:xfrm>
        </p:grpSpPr>
        <p:sp>
          <p:nvSpPr>
            <p:cNvPr id="43" name="Rounded Rectangle 15"/>
            <p:cNvSpPr/>
            <p:nvPr/>
          </p:nvSpPr>
          <p:spPr bwMode="auto">
            <a:xfrm>
              <a:off x="664673" y="3657600"/>
              <a:ext cx="114300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44" name="Text Box 23"/>
            <p:cNvSpPr txBox="1">
              <a:spLocks noChangeArrowheads="1"/>
            </p:cNvSpPr>
            <p:nvPr/>
          </p:nvSpPr>
          <p:spPr bwMode="auto">
            <a:xfrm>
              <a:off x="663725" y="3733800"/>
              <a:ext cx="1163013" cy="430212"/>
            </a:xfrm>
            <a:prstGeom prst="rect">
              <a:avLst/>
            </a:prstGeom>
            <a:noFill/>
            <a:ln w="9525">
              <a:noFill/>
              <a:miter lim="800000"/>
              <a:headEnd/>
              <a:tailEnd/>
            </a:ln>
            <a:effectLst/>
          </p:spPr>
          <p:txBody>
            <a:bodyPr wrap="none">
              <a:spAutoFit/>
            </a:bodyPr>
            <a:lstStyle/>
            <a:p>
              <a:pPr algn="ctr">
                <a:defRPr/>
              </a:pPr>
              <a:r>
                <a:rPr lang="en-US" sz="1100" b="1" spc="10" dirty="0">
                  <a:solidFill>
                    <a:schemeClr val="accent5">
                      <a:lumMod val="25000"/>
                    </a:schemeClr>
                  </a:solidFill>
                  <a:latin typeface="Arial Unicode MS" pitchFamily="34" charset="-128"/>
                </a:rPr>
                <a:t>Fixed Displays </a:t>
              </a:r>
              <a:br>
                <a:rPr lang="en-US" sz="1100" b="1" spc="10" dirty="0">
                  <a:solidFill>
                    <a:schemeClr val="accent5">
                      <a:lumMod val="25000"/>
                    </a:schemeClr>
                  </a:solidFill>
                  <a:latin typeface="Arial Unicode MS" pitchFamily="34" charset="-128"/>
                </a:rPr>
              </a:br>
              <a:r>
                <a:rPr lang="en-US" sz="1100" b="1" spc="10" dirty="0">
                  <a:solidFill>
                    <a:schemeClr val="accent5">
                      <a:lumMod val="25000"/>
                    </a:schemeClr>
                  </a:solidFill>
                  <a:latin typeface="Arial Unicode MS" pitchFamily="34" charset="-128"/>
                </a:rPr>
                <a:t>Configuration</a:t>
              </a:r>
            </a:p>
          </p:txBody>
        </p:sp>
      </p:grpSp>
      <p:sp>
        <p:nvSpPr>
          <p:cNvPr id="18" name="Rounded Rectangle 17"/>
          <p:cNvSpPr/>
          <p:nvPr/>
        </p:nvSpPr>
        <p:spPr bwMode="auto">
          <a:xfrm>
            <a:off x="3886199" y="3489462"/>
            <a:ext cx="1524000" cy="105872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9" name="Text Box 23"/>
          <p:cNvSpPr txBox="1">
            <a:spLocks noChangeArrowheads="1"/>
          </p:cNvSpPr>
          <p:nvPr/>
        </p:nvSpPr>
        <p:spPr bwMode="auto">
          <a:xfrm>
            <a:off x="3920066" y="3478171"/>
            <a:ext cx="1436933" cy="1277273"/>
          </a:xfrm>
          <a:prstGeom prst="rect">
            <a:avLst/>
          </a:prstGeom>
          <a:noFill/>
          <a:ln w="9525">
            <a:noFill/>
            <a:miter lim="800000"/>
            <a:headEnd/>
            <a:tailEnd/>
          </a:ln>
          <a:effectLst/>
        </p:spPr>
        <p:txBody>
          <a:bodyPr wrap="none">
            <a:spAutoFit/>
          </a:bodyPr>
          <a:lstStyle/>
          <a:p>
            <a:pPr algn="ctr">
              <a:defRPr/>
            </a:pPr>
            <a:r>
              <a:rPr lang="en-US" sz="1100" b="1" spc="10" dirty="0" smtClean="0">
                <a:solidFill>
                  <a:schemeClr val="accent5">
                    <a:lumMod val="25000"/>
                  </a:schemeClr>
                </a:solidFill>
                <a:latin typeface="Arial Unicode MS" pitchFamily="34" charset="-128"/>
              </a:rPr>
              <a:t>Computers </a:t>
            </a:r>
            <a:r>
              <a:rPr lang="en-US" sz="1100" b="1" spc="10" dirty="0">
                <a:solidFill>
                  <a:schemeClr val="accent5">
                    <a:lumMod val="25000"/>
                  </a:schemeClr>
                </a:solidFill>
                <a:latin typeface="Arial Unicode MS" pitchFamily="34" charset="-128"/>
              </a:rPr>
              <a:t/>
            </a:r>
            <a:br>
              <a:rPr lang="en-US" sz="1100" b="1" spc="10" dirty="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Configurations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hardware,  drivers</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software, cables</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 FECs, PLCs,</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PVSS servers, etc.)</a:t>
            </a:r>
            <a:br>
              <a:rPr lang="en-US" sz="1100" b="1" spc="10" dirty="0" smtClean="0">
                <a:solidFill>
                  <a:schemeClr val="accent5">
                    <a:lumMod val="25000"/>
                  </a:schemeClr>
                </a:solidFill>
                <a:latin typeface="Arial Unicode MS" pitchFamily="34" charset="-128"/>
              </a:rPr>
            </a:br>
            <a:endParaRPr lang="en-US" sz="1100" b="1" spc="10" dirty="0">
              <a:solidFill>
                <a:schemeClr val="accent5">
                  <a:lumMod val="25000"/>
                </a:schemeClr>
              </a:solidFill>
              <a:latin typeface="Arial Unicode MS" pitchFamily="34" charset="-128"/>
            </a:endParaRPr>
          </a:p>
        </p:txBody>
      </p:sp>
      <p:grpSp>
        <p:nvGrpSpPr>
          <p:cNvPr id="20" name="Group 52"/>
          <p:cNvGrpSpPr>
            <a:grpSpLocks/>
          </p:cNvGrpSpPr>
          <p:nvPr/>
        </p:nvGrpSpPr>
        <p:grpSpPr bwMode="auto">
          <a:xfrm>
            <a:off x="7111998" y="5764124"/>
            <a:ext cx="1346201" cy="636676"/>
            <a:chOff x="3579141" y="2628900"/>
            <a:chExt cx="1215759" cy="636676"/>
          </a:xfrm>
        </p:grpSpPr>
        <p:sp>
          <p:nvSpPr>
            <p:cNvPr id="41" name="Rounded Rectangle 40"/>
            <p:cNvSpPr/>
            <p:nvPr/>
          </p:nvSpPr>
          <p:spPr bwMode="auto">
            <a:xfrm>
              <a:off x="3579141" y="2628900"/>
              <a:ext cx="1215759"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42" name="Text Box 23"/>
            <p:cNvSpPr txBox="1">
              <a:spLocks noChangeArrowheads="1"/>
            </p:cNvSpPr>
            <p:nvPr/>
          </p:nvSpPr>
          <p:spPr bwMode="auto">
            <a:xfrm>
              <a:off x="3583649" y="2665412"/>
              <a:ext cx="1203600" cy="600164"/>
            </a:xfrm>
            <a:prstGeom prst="rect">
              <a:avLst/>
            </a:prstGeom>
            <a:noFill/>
            <a:ln w="9525">
              <a:noFill/>
              <a:miter lim="800000"/>
              <a:headEnd/>
              <a:tailEnd/>
            </a:ln>
            <a:effectLst/>
          </p:spPr>
          <p:txBody>
            <a:bodyPr wrap="none">
              <a:spAutoFit/>
            </a:bodyPr>
            <a:lstStyle/>
            <a:p>
              <a:pPr algn="ctr">
                <a:defRPr/>
              </a:pPr>
              <a:r>
                <a:rPr lang="en-US" sz="1100" b="1" spc="10" dirty="0">
                  <a:solidFill>
                    <a:schemeClr val="accent5">
                      <a:lumMod val="25000"/>
                    </a:schemeClr>
                  </a:solidFill>
                  <a:latin typeface="Arial Unicode MS" pitchFamily="34" charset="-128"/>
                </a:rPr>
                <a:t>Common Console</a:t>
              </a:r>
              <a:br>
                <a:rPr lang="en-US" sz="1100" b="1" spc="10" dirty="0">
                  <a:solidFill>
                    <a:schemeClr val="accent5">
                      <a:lumMod val="25000"/>
                    </a:schemeClr>
                  </a:solidFill>
                  <a:latin typeface="Arial Unicode MS" pitchFamily="34" charset="-128"/>
                </a:rPr>
              </a:br>
              <a:r>
                <a:rPr lang="en-US" sz="1100" b="1" spc="10" dirty="0">
                  <a:solidFill>
                    <a:schemeClr val="accent5">
                      <a:lumMod val="25000"/>
                    </a:schemeClr>
                  </a:solidFill>
                  <a:latin typeface="Arial Unicode MS" pitchFamily="34" charset="-128"/>
                </a:rPr>
                <a:t>Manager </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a:t>
              </a:r>
              <a:endParaRPr lang="en-US" sz="1100" b="1" spc="10" dirty="0">
                <a:solidFill>
                  <a:schemeClr val="accent5">
                    <a:lumMod val="25000"/>
                  </a:schemeClr>
                </a:solidFill>
                <a:latin typeface="Arial Unicode MS" pitchFamily="34" charset="-128"/>
              </a:endParaRPr>
            </a:p>
          </p:txBody>
        </p:sp>
      </p:grpSp>
      <p:grpSp>
        <p:nvGrpSpPr>
          <p:cNvPr id="21" name="Group 65"/>
          <p:cNvGrpSpPr>
            <a:grpSpLocks/>
          </p:cNvGrpSpPr>
          <p:nvPr/>
        </p:nvGrpSpPr>
        <p:grpSpPr bwMode="auto">
          <a:xfrm>
            <a:off x="1027465" y="4430889"/>
            <a:ext cx="1334734" cy="609600"/>
            <a:chOff x="3276600" y="2590800"/>
            <a:chExt cx="1524000" cy="609600"/>
          </a:xfrm>
        </p:grpSpPr>
        <p:sp>
          <p:nvSpPr>
            <p:cNvPr id="39" name="Rounded Rectangle 38"/>
            <p:cNvSpPr/>
            <p:nvPr/>
          </p:nvSpPr>
          <p:spPr bwMode="auto">
            <a:xfrm>
              <a:off x="3276600" y="2590800"/>
              <a:ext cx="1524000"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40" name="Text Box 23"/>
            <p:cNvSpPr txBox="1">
              <a:spLocks noChangeArrowheads="1"/>
            </p:cNvSpPr>
            <p:nvPr/>
          </p:nvSpPr>
          <p:spPr bwMode="auto">
            <a:xfrm>
              <a:off x="3341825" y="2600149"/>
              <a:ext cx="1406357" cy="600164"/>
            </a:xfrm>
            <a:prstGeom prst="rect">
              <a:avLst/>
            </a:prstGeom>
            <a:noFill/>
            <a:ln w="9525">
              <a:noFill/>
              <a:miter lim="800000"/>
              <a:headEnd/>
              <a:tailEnd/>
            </a:ln>
            <a:effectLst/>
          </p:spPr>
          <p:txBody>
            <a:bodyPr wrap="none">
              <a:spAutoFit/>
            </a:bodyPr>
            <a:lstStyle/>
            <a:p>
              <a:pPr algn="ctr">
                <a:defRPr/>
              </a:pPr>
              <a:r>
                <a:rPr lang="en-US" sz="1100" b="1" spc="10" dirty="0">
                  <a:solidFill>
                    <a:schemeClr val="accent5">
                      <a:lumMod val="25000"/>
                    </a:schemeClr>
                  </a:solidFill>
                  <a:latin typeface="Arial Unicode MS" pitchFamily="34" charset="-128"/>
                </a:rPr>
                <a:t>Video Observation </a:t>
              </a:r>
              <a:br>
                <a:rPr lang="en-US" sz="1100" b="1" spc="10" dirty="0">
                  <a:solidFill>
                    <a:schemeClr val="accent5">
                      <a:lumMod val="25000"/>
                    </a:schemeClr>
                  </a:solidFill>
                  <a:latin typeface="Arial Unicode MS" pitchFamily="34" charset="-128"/>
                </a:rPr>
              </a:br>
              <a:r>
                <a:rPr lang="en-US" sz="1100" b="1" spc="10" dirty="0">
                  <a:solidFill>
                    <a:schemeClr val="accent5">
                      <a:lumMod val="25000"/>
                    </a:schemeClr>
                  </a:solidFill>
                  <a:latin typeface="Arial Unicode MS" pitchFamily="34" charset="-128"/>
                </a:rPr>
                <a:t>System </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a:t>
              </a:r>
              <a:endParaRPr lang="en-US" sz="1100" b="1" spc="10" dirty="0">
                <a:solidFill>
                  <a:schemeClr val="accent5">
                    <a:lumMod val="25000"/>
                  </a:schemeClr>
                </a:solidFill>
                <a:latin typeface="Arial Unicode MS" pitchFamily="34" charset="-128"/>
              </a:endParaRPr>
            </a:p>
          </p:txBody>
        </p:sp>
      </p:grpSp>
      <p:grpSp>
        <p:nvGrpSpPr>
          <p:cNvPr id="22" name="Group 56"/>
          <p:cNvGrpSpPr>
            <a:grpSpLocks/>
          </p:cNvGrpSpPr>
          <p:nvPr/>
        </p:nvGrpSpPr>
        <p:grpSpPr bwMode="auto">
          <a:xfrm>
            <a:off x="1034725" y="3489461"/>
            <a:ext cx="1315406" cy="777740"/>
            <a:chOff x="3200400" y="1651000"/>
            <a:chExt cx="1207132" cy="623977"/>
          </a:xfrm>
        </p:grpSpPr>
        <p:sp>
          <p:nvSpPr>
            <p:cNvPr id="37" name="Rounded Rectangle 36"/>
            <p:cNvSpPr/>
            <p:nvPr/>
          </p:nvSpPr>
          <p:spPr bwMode="auto">
            <a:xfrm>
              <a:off x="3200400" y="1651000"/>
              <a:ext cx="1207132"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38" name="Text Box 23"/>
            <p:cNvSpPr txBox="1">
              <a:spLocks noChangeArrowheads="1"/>
            </p:cNvSpPr>
            <p:nvPr/>
          </p:nvSpPr>
          <p:spPr bwMode="auto">
            <a:xfrm>
              <a:off x="3298825" y="1674813"/>
              <a:ext cx="1041311" cy="600164"/>
            </a:xfrm>
            <a:prstGeom prst="rect">
              <a:avLst/>
            </a:prstGeom>
            <a:noFill/>
            <a:ln w="9525">
              <a:noFill/>
              <a:miter lim="800000"/>
              <a:headEnd/>
              <a:tailEnd/>
            </a:ln>
            <a:effectLst/>
          </p:spPr>
          <p:txBody>
            <a:bodyPr wrap="none">
              <a:spAutoFit/>
            </a:bodyPr>
            <a:lstStyle/>
            <a:p>
              <a:pPr algn="ctr">
                <a:defRPr/>
              </a:pPr>
              <a:r>
                <a:rPr lang="en-US" sz="1100" b="1" spc="10" dirty="0">
                  <a:solidFill>
                    <a:schemeClr val="accent5">
                      <a:lumMod val="25000"/>
                    </a:schemeClr>
                  </a:solidFill>
                  <a:latin typeface="Arial Unicode MS" pitchFamily="34" charset="-128"/>
                </a:rPr>
                <a:t>Role-Based </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Access</a:t>
              </a:r>
              <a:r>
                <a:rPr lang="en-US" sz="1100" b="1" spc="10" dirty="0">
                  <a:solidFill>
                    <a:schemeClr val="accent5">
                      <a:lumMod val="25000"/>
                    </a:schemeClr>
                  </a:solidFill>
                  <a:latin typeface="Arial Unicode MS" pitchFamily="34" charset="-128"/>
                </a:rPr>
                <a:t/>
              </a:r>
              <a:br>
                <a:rPr lang="en-US" sz="1100" b="1" spc="10" dirty="0">
                  <a:solidFill>
                    <a:schemeClr val="accent5">
                      <a:lumMod val="25000"/>
                    </a:schemeClr>
                  </a:solidFill>
                  <a:latin typeface="Arial Unicode MS" pitchFamily="34" charset="-128"/>
                </a:rPr>
              </a:br>
              <a:r>
                <a:rPr lang="en-US" sz="1100" b="1" spc="10" dirty="0">
                  <a:solidFill>
                    <a:schemeClr val="accent5">
                      <a:lumMod val="25000"/>
                    </a:schemeClr>
                  </a:solidFill>
                  <a:latin typeface="Arial Unicode MS" pitchFamily="34" charset="-128"/>
                </a:rPr>
                <a:t>Configuration</a:t>
              </a:r>
            </a:p>
          </p:txBody>
        </p:sp>
      </p:grpSp>
      <p:sp>
        <p:nvSpPr>
          <p:cNvPr id="23" name="Rounded Rectangle 22"/>
          <p:cNvSpPr/>
          <p:nvPr/>
        </p:nvSpPr>
        <p:spPr bwMode="auto">
          <a:xfrm>
            <a:off x="5132274" y="5813778"/>
            <a:ext cx="1649525"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24" name="Text Box 23"/>
          <p:cNvSpPr txBox="1">
            <a:spLocks noChangeArrowheads="1"/>
          </p:cNvSpPr>
          <p:nvPr/>
        </p:nvSpPr>
        <p:spPr bwMode="auto">
          <a:xfrm>
            <a:off x="5151518" y="5831680"/>
            <a:ext cx="1618992" cy="600164"/>
          </a:xfrm>
          <a:prstGeom prst="rect">
            <a:avLst/>
          </a:prstGeom>
          <a:noFill/>
          <a:ln w="9525">
            <a:noFill/>
            <a:miter lim="800000"/>
            <a:headEnd/>
            <a:tailEnd/>
          </a:ln>
          <a:effectLst/>
        </p:spPr>
        <p:txBody>
          <a:bodyPr wrap="square">
            <a:spAutoFit/>
          </a:bodyPr>
          <a:lstStyle/>
          <a:p>
            <a:pPr algn="ctr">
              <a:defRPr/>
            </a:pPr>
            <a:r>
              <a:rPr lang="en-US" sz="1100" b="1" spc="10" dirty="0">
                <a:solidFill>
                  <a:schemeClr val="accent5">
                    <a:lumMod val="25000"/>
                  </a:schemeClr>
                </a:solidFill>
                <a:latin typeface="Arial Unicode MS" pitchFamily="34" charset="-128"/>
              </a:rPr>
              <a:t>Devices Working </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Sets &amp; </a:t>
            </a:r>
            <a:r>
              <a:rPr lang="en-US" sz="1100" b="1" spc="10" dirty="0" err="1" smtClean="0">
                <a:solidFill>
                  <a:schemeClr val="accent5">
                    <a:lumMod val="25000"/>
                  </a:schemeClr>
                </a:solidFill>
                <a:latin typeface="Arial Unicode MS" pitchFamily="34" charset="-128"/>
              </a:rPr>
              <a:t>Metaproperties</a:t>
            </a:r>
            <a:r>
              <a:rPr lang="en-US" sz="1100" b="1" spc="10" dirty="0" smtClean="0">
                <a:solidFill>
                  <a:schemeClr val="accent5">
                    <a:lumMod val="25000"/>
                  </a:schemeClr>
                </a:solidFill>
                <a:latin typeface="Arial Unicode MS" pitchFamily="34" charset="-128"/>
              </a:rP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a:t>
            </a:r>
            <a:endParaRPr lang="en-US" sz="1100" b="1" spc="10" dirty="0">
              <a:solidFill>
                <a:schemeClr val="accent5">
                  <a:lumMod val="25000"/>
                </a:schemeClr>
              </a:solidFill>
              <a:latin typeface="Arial Unicode MS" pitchFamily="34" charset="-128"/>
            </a:endParaRPr>
          </a:p>
        </p:txBody>
      </p:sp>
      <p:sp>
        <p:nvSpPr>
          <p:cNvPr id="25" name="Rounded Rectangle 24"/>
          <p:cNvSpPr/>
          <p:nvPr/>
        </p:nvSpPr>
        <p:spPr bwMode="auto">
          <a:xfrm>
            <a:off x="7162799" y="3493911"/>
            <a:ext cx="1185862" cy="78807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26" name="Text Box 23"/>
          <p:cNvSpPr txBox="1">
            <a:spLocks noChangeArrowheads="1"/>
          </p:cNvSpPr>
          <p:nvPr/>
        </p:nvSpPr>
        <p:spPr bwMode="auto">
          <a:xfrm>
            <a:off x="7162799" y="3602125"/>
            <a:ext cx="1146390" cy="600164"/>
          </a:xfrm>
          <a:prstGeom prst="rect">
            <a:avLst/>
          </a:prstGeom>
          <a:noFill/>
          <a:ln w="9525">
            <a:noFill/>
            <a:miter lim="800000"/>
            <a:headEnd/>
            <a:tailEnd/>
          </a:ln>
          <a:effectLst/>
        </p:spPr>
        <p:txBody>
          <a:bodyPr wrap="square">
            <a:spAutoFit/>
          </a:bodyPr>
          <a:lstStyle/>
          <a:p>
            <a:pPr algn="ctr">
              <a:defRPr/>
            </a:pPr>
            <a:r>
              <a:rPr lang="en-US" sz="1100" b="1" spc="10" dirty="0">
                <a:solidFill>
                  <a:schemeClr val="accent5">
                    <a:lumMod val="25000"/>
                  </a:schemeClr>
                </a:solidFill>
                <a:latin typeface="Arial Unicode MS" pitchFamily="34" charset="-128"/>
              </a:rPr>
              <a:t>Accelerators </a:t>
            </a:r>
            <a:r>
              <a:rPr lang="en-US" sz="1100" b="1" spc="10" dirty="0" smtClean="0">
                <a:solidFill>
                  <a:schemeClr val="accent5">
                    <a:lumMod val="25000"/>
                  </a:schemeClr>
                </a:solidFill>
                <a:latin typeface="Arial Unicode MS" pitchFamily="34" charset="-128"/>
              </a:rPr>
              <a:t>Timing</a:t>
            </a:r>
            <a:r>
              <a:rPr lang="en-US" sz="1100" b="1" spc="10" dirty="0">
                <a:solidFill>
                  <a:schemeClr val="accent5">
                    <a:lumMod val="25000"/>
                  </a:schemeClr>
                </a:solidFill>
                <a:latin typeface="Arial Unicode MS" pitchFamily="34" charset="-128"/>
              </a:rPr>
              <a:t> </a:t>
            </a:r>
            <a:r>
              <a:rPr lang="en-US" sz="1100" b="1" spc="10" dirty="0" smtClean="0">
                <a:solidFill>
                  <a:schemeClr val="accent5">
                    <a:lumMod val="25000"/>
                  </a:schemeClr>
                </a:solidFill>
                <a:latin typeface="Arial Unicode MS" pitchFamily="34" charset="-128"/>
              </a:rPr>
              <a:t>System Configuration</a:t>
            </a:r>
            <a:endParaRPr lang="en-US" sz="1100" b="1" spc="10" dirty="0">
              <a:solidFill>
                <a:schemeClr val="accent5">
                  <a:lumMod val="25000"/>
                </a:schemeClr>
              </a:solidFill>
              <a:latin typeface="Arial Unicode MS" pitchFamily="34" charset="-128"/>
            </a:endParaRPr>
          </a:p>
        </p:txBody>
      </p:sp>
      <p:sp>
        <p:nvSpPr>
          <p:cNvPr id="28" name="Line 45"/>
          <p:cNvSpPr>
            <a:spLocks noChangeShapeType="1"/>
          </p:cNvSpPr>
          <p:nvPr/>
        </p:nvSpPr>
        <p:spPr bwMode="auto">
          <a:xfrm flipH="1">
            <a:off x="4648199" y="4532311"/>
            <a:ext cx="0" cy="269875"/>
          </a:xfrm>
          <a:prstGeom prst="line">
            <a:avLst/>
          </a:prstGeom>
          <a:noFill/>
          <a:ln w="38100">
            <a:solidFill>
              <a:srgbClr val="33CC33"/>
            </a:solidFill>
            <a:round/>
            <a:headEnd type="triangle" w="med" len="med"/>
            <a:tailEnd type="triangle" w="med" len="med"/>
          </a:ln>
        </p:spPr>
        <p:txBody>
          <a:bodyPr/>
          <a:lstStyle/>
          <a:p>
            <a:endParaRPr lang="en-GB"/>
          </a:p>
        </p:txBody>
      </p:sp>
      <p:sp>
        <p:nvSpPr>
          <p:cNvPr id="29" name="Line 45"/>
          <p:cNvSpPr>
            <a:spLocks noChangeShapeType="1"/>
          </p:cNvSpPr>
          <p:nvPr/>
        </p:nvSpPr>
        <p:spPr bwMode="auto">
          <a:xfrm flipH="1">
            <a:off x="7696199" y="4369469"/>
            <a:ext cx="0" cy="397264"/>
          </a:xfrm>
          <a:prstGeom prst="line">
            <a:avLst/>
          </a:prstGeom>
          <a:noFill/>
          <a:ln w="38100">
            <a:solidFill>
              <a:srgbClr val="33CC33"/>
            </a:solidFill>
            <a:round/>
            <a:headEnd type="triangle" w="med" len="med"/>
            <a:tailEnd type="triangle" w="med" len="med"/>
          </a:ln>
        </p:spPr>
        <p:txBody>
          <a:bodyPr/>
          <a:lstStyle/>
          <a:p>
            <a:endParaRPr lang="en-GB"/>
          </a:p>
        </p:txBody>
      </p:sp>
      <p:sp>
        <p:nvSpPr>
          <p:cNvPr id="31" name="Line 45"/>
          <p:cNvSpPr>
            <a:spLocks noChangeShapeType="1"/>
          </p:cNvSpPr>
          <p:nvPr/>
        </p:nvSpPr>
        <p:spPr bwMode="auto">
          <a:xfrm flipH="1">
            <a:off x="5432777" y="3550356"/>
            <a:ext cx="1670275" cy="0"/>
          </a:xfrm>
          <a:prstGeom prst="line">
            <a:avLst/>
          </a:prstGeom>
          <a:noFill/>
          <a:ln w="38100">
            <a:solidFill>
              <a:srgbClr val="33CC33"/>
            </a:solidFill>
            <a:round/>
            <a:headEnd type="triangle" w="med" len="med"/>
            <a:tailEnd type="triangle" w="med" len="med"/>
          </a:ln>
        </p:spPr>
        <p:txBody>
          <a:bodyPr/>
          <a:lstStyle/>
          <a:p>
            <a:endParaRPr lang="en-GB"/>
          </a:p>
        </p:txBody>
      </p:sp>
      <p:sp>
        <p:nvSpPr>
          <p:cNvPr id="32" name="Line 45"/>
          <p:cNvSpPr>
            <a:spLocks noChangeShapeType="1"/>
          </p:cNvSpPr>
          <p:nvPr/>
        </p:nvSpPr>
        <p:spPr bwMode="auto">
          <a:xfrm flipH="1" flipV="1">
            <a:off x="6762599" y="5956085"/>
            <a:ext cx="324000" cy="0"/>
          </a:xfrm>
          <a:prstGeom prst="line">
            <a:avLst/>
          </a:prstGeom>
          <a:noFill/>
          <a:ln w="38100">
            <a:solidFill>
              <a:srgbClr val="33CC33"/>
            </a:solidFill>
            <a:round/>
            <a:headEnd type="triangle" w="med" len="med"/>
            <a:tailEnd type="triangle" w="med" len="med"/>
          </a:ln>
        </p:spPr>
        <p:txBody>
          <a:bodyPr/>
          <a:lstStyle/>
          <a:p>
            <a:endParaRPr lang="en-GB"/>
          </a:p>
        </p:txBody>
      </p:sp>
      <p:sp>
        <p:nvSpPr>
          <p:cNvPr id="33" name="Line 45"/>
          <p:cNvSpPr>
            <a:spLocks noChangeShapeType="1"/>
          </p:cNvSpPr>
          <p:nvPr/>
        </p:nvSpPr>
        <p:spPr bwMode="auto">
          <a:xfrm flipH="1">
            <a:off x="3118953" y="3971835"/>
            <a:ext cx="556901" cy="4853"/>
          </a:xfrm>
          <a:prstGeom prst="line">
            <a:avLst/>
          </a:prstGeom>
          <a:noFill/>
          <a:ln w="38100">
            <a:solidFill>
              <a:srgbClr val="33CC33"/>
            </a:solidFill>
            <a:round/>
            <a:headEnd type="triangle" w="med" len="med"/>
            <a:tailEnd type="triangle" w="med" len="med"/>
          </a:ln>
        </p:spPr>
        <p:txBody>
          <a:bodyPr/>
          <a:lstStyle/>
          <a:p>
            <a:endParaRPr lang="en-GB"/>
          </a:p>
        </p:txBody>
      </p:sp>
      <p:sp>
        <p:nvSpPr>
          <p:cNvPr id="34" name="Line 45"/>
          <p:cNvSpPr>
            <a:spLocks noChangeShapeType="1"/>
          </p:cNvSpPr>
          <p:nvPr/>
        </p:nvSpPr>
        <p:spPr bwMode="auto">
          <a:xfrm flipH="1">
            <a:off x="6985515" y="4369469"/>
            <a:ext cx="329683" cy="397264"/>
          </a:xfrm>
          <a:prstGeom prst="line">
            <a:avLst/>
          </a:prstGeom>
          <a:noFill/>
          <a:ln w="38100">
            <a:solidFill>
              <a:srgbClr val="33CC33"/>
            </a:solidFill>
            <a:round/>
            <a:headEnd type="triangle" w="med" len="med"/>
            <a:tailEnd type="triangle" w="med" len="med"/>
          </a:ln>
        </p:spPr>
        <p:txBody>
          <a:bodyPr/>
          <a:lstStyle/>
          <a:p>
            <a:endParaRPr lang="en-GB"/>
          </a:p>
        </p:txBody>
      </p:sp>
      <p:sp>
        <p:nvSpPr>
          <p:cNvPr id="35" name="Line 45"/>
          <p:cNvSpPr>
            <a:spLocks noChangeShapeType="1"/>
          </p:cNvSpPr>
          <p:nvPr/>
        </p:nvSpPr>
        <p:spPr bwMode="auto">
          <a:xfrm flipH="1">
            <a:off x="2225549" y="5310188"/>
            <a:ext cx="747238" cy="176212"/>
          </a:xfrm>
          <a:prstGeom prst="line">
            <a:avLst/>
          </a:prstGeom>
          <a:noFill/>
          <a:ln w="38100">
            <a:solidFill>
              <a:srgbClr val="33CC33"/>
            </a:solidFill>
            <a:round/>
            <a:headEnd type="triangle" w="med" len="med"/>
            <a:tailEnd type="triangle" w="med" len="med"/>
          </a:ln>
        </p:spPr>
        <p:txBody>
          <a:bodyPr/>
          <a:lstStyle/>
          <a:p>
            <a:endParaRPr lang="en-GB"/>
          </a:p>
        </p:txBody>
      </p:sp>
      <p:sp>
        <p:nvSpPr>
          <p:cNvPr id="50" name="Rounded Rectangle 15"/>
          <p:cNvSpPr/>
          <p:nvPr/>
        </p:nvSpPr>
        <p:spPr bwMode="auto">
          <a:xfrm>
            <a:off x="3962399" y="5833533"/>
            <a:ext cx="1015999"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51" name="Text Box 23"/>
          <p:cNvSpPr txBox="1">
            <a:spLocks noChangeArrowheads="1"/>
          </p:cNvSpPr>
          <p:nvPr/>
        </p:nvSpPr>
        <p:spPr bwMode="auto">
          <a:xfrm>
            <a:off x="3920066" y="5867400"/>
            <a:ext cx="1124289" cy="600164"/>
          </a:xfrm>
          <a:prstGeom prst="rect">
            <a:avLst/>
          </a:prstGeom>
          <a:noFill/>
          <a:ln w="9525">
            <a:noFill/>
            <a:miter lim="800000"/>
            <a:headEnd/>
            <a:tailEnd/>
          </a:ln>
          <a:effectLst/>
        </p:spPr>
        <p:txBody>
          <a:bodyPr wrap="square">
            <a:spAutoFit/>
          </a:bodyPr>
          <a:lstStyle/>
          <a:p>
            <a:pPr algn="ctr">
              <a:defRPr/>
            </a:pPr>
            <a:r>
              <a:rPr lang="en-US" sz="1100" b="1" spc="10" dirty="0" smtClean="0">
                <a:solidFill>
                  <a:schemeClr val="accent5">
                    <a:lumMod val="25000"/>
                  </a:schemeClr>
                </a:solidFill>
                <a:latin typeface="Arial Unicode MS" pitchFamily="34" charset="-128"/>
              </a:rPr>
              <a:t>Power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Converters</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a:t>
            </a:r>
            <a:endParaRPr lang="en-US" sz="1100" b="1" spc="10" dirty="0">
              <a:solidFill>
                <a:schemeClr val="accent5">
                  <a:lumMod val="25000"/>
                </a:schemeClr>
              </a:solidFill>
              <a:latin typeface="Arial Unicode MS" pitchFamily="34" charset="-128"/>
            </a:endParaRPr>
          </a:p>
        </p:txBody>
      </p:sp>
      <p:sp>
        <p:nvSpPr>
          <p:cNvPr id="52" name="Line 45"/>
          <p:cNvSpPr>
            <a:spLocks noChangeShapeType="1"/>
          </p:cNvSpPr>
          <p:nvPr/>
        </p:nvSpPr>
        <p:spPr bwMode="auto">
          <a:xfrm flipH="1">
            <a:off x="3505199" y="5486400"/>
            <a:ext cx="0" cy="304799"/>
          </a:xfrm>
          <a:prstGeom prst="line">
            <a:avLst/>
          </a:prstGeom>
          <a:noFill/>
          <a:ln w="38100">
            <a:solidFill>
              <a:srgbClr val="33CC33"/>
            </a:solidFill>
            <a:round/>
            <a:headEnd type="triangle" w="med" len="med"/>
            <a:tailEnd type="triangle" w="med" len="med"/>
          </a:ln>
        </p:spPr>
        <p:txBody>
          <a:bodyPr/>
          <a:lstStyle/>
          <a:p>
            <a:endParaRPr lang="en-GB"/>
          </a:p>
        </p:txBody>
      </p:sp>
      <p:sp>
        <p:nvSpPr>
          <p:cNvPr id="54" name="Rounded Rectangle 15"/>
          <p:cNvSpPr/>
          <p:nvPr/>
        </p:nvSpPr>
        <p:spPr bwMode="auto">
          <a:xfrm>
            <a:off x="5638799" y="4191000"/>
            <a:ext cx="9906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55" name="Text Box 23"/>
          <p:cNvSpPr txBox="1">
            <a:spLocks noChangeArrowheads="1"/>
          </p:cNvSpPr>
          <p:nvPr/>
        </p:nvSpPr>
        <p:spPr bwMode="auto">
          <a:xfrm>
            <a:off x="5638799" y="4191000"/>
            <a:ext cx="990600" cy="430887"/>
          </a:xfrm>
          <a:prstGeom prst="rect">
            <a:avLst/>
          </a:prstGeom>
          <a:noFill/>
          <a:ln w="9525">
            <a:noFill/>
            <a:miter lim="800000"/>
            <a:headEnd/>
            <a:tailEnd/>
          </a:ln>
          <a:effectLst/>
        </p:spPr>
        <p:txBody>
          <a:bodyPr wrap="square">
            <a:spAutoFit/>
          </a:bodyPr>
          <a:lstStyle/>
          <a:p>
            <a:pPr algn="ctr">
              <a:defRPr/>
            </a:pPr>
            <a:r>
              <a:rPr lang="en-US" sz="1100" b="1" spc="10" dirty="0" smtClean="0">
                <a:solidFill>
                  <a:schemeClr val="accent5">
                    <a:lumMod val="25000"/>
                  </a:schemeClr>
                </a:solidFill>
                <a:latin typeface="Arial Unicode MS" pitchFamily="34" charset="-128"/>
              </a:rPr>
              <a:t>Controls Middleware</a:t>
            </a:r>
            <a:endParaRPr lang="en-US" sz="1100" b="1" spc="10" dirty="0">
              <a:solidFill>
                <a:schemeClr val="accent5">
                  <a:lumMod val="25000"/>
                </a:schemeClr>
              </a:solidFill>
              <a:latin typeface="Arial Unicode MS" pitchFamily="34" charset="-128"/>
            </a:endParaRPr>
          </a:p>
        </p:txBody>
      </p:sp>
      <p:sp>
        <p:nvSpPr>
          <p:cNvPr id="56" name="Line 45"/>
          <p:cNvSpPr>
            <a:spLocks noChangeShapeType="1"/>
          </p:cNvSpPr>
          <p:nvPr/>
        </p:nvSpPr>
        <p:spPr bwMode="auto">
          <a:xfrm flipH="1">
            <a:off x="6095999" y="4596694"/>
            <a:ext cx="0" cy="252000"/>
          </a:xfrm>
          <a:prstGeom prst="line">
            <a:avLst/>
          </a:prstGeom>
          <a:noFill/>
          <a:ln w="38100">
            <a:solidFill>
              <a:srgbClr val="33CC33"/>
            </a:solidFill>
            <a:round/>
            <a:headEnd type="triangle" w="med" len="med"/>
            <a:tailEnd type="triangle" w="med" len="med"/>
          </a:ln>
        </p:spPr>
        <p:txBody>
          <a:bodyPr/>
          <a:lstStyle/>
          <a:p>
            <a:endParaRPr lang="en-GB"/>
          </a:p>
        </p:txBody>
      </p:sp>
      <p:sp>
        <p:nvSpPr>
          <p:cNvPr id="57" name="Line 45"/>
          <p:cNvSpPr>
            <a:spLocks noChangeShapeType="1"/>
          </p:cNvSpPr>
          <p:nvPr/>
        </p:nvSpPr>
        <p:spPr bwMode="auto">
          <a:xfrm flipH="1" flipV="1">
            <a:off x="3657599" y="4038600"/>
            <a:ext cx="247800" cy="0"/>
          </a:xfrm>
          <a:prstGeom prst="line">
            <a:avLst/>
          </a:prstGeom>
          <a:noFill/>
          <a:ln w="38100">
            <a:solidFill>
              <a:srgbClr val="33CC33"/>
            </a:solidFill>
            <a:round/>
            <a:headEnd type="triangle" w="med" len="med"/>
            <a:tailEnd type="triangle" w="med" len="med"/>
          </a:ln>
        </p:spPr>
        <p:txBody>
          <a:bodyPr/>
          <a:lstStyle/>
          <a:p>
            <a:endParaRPr lang="en-GB"/>
          </a:p>
        </p:txBody>
      </p:sp>
      <p:grpSp>
        <p:nvGrpSpPr>
          <p:cNvPr id="60" name="Group 56"/>
          <p:cNvGrpSpPr>
            <a:grpSpLocks/>
          </p:cNvGrpSpPr>
          <p:nvPr/>
        </p:nvGrpSpPr>
        <p:grpSpPr bwMode="auto">
          <a:xfrm>
            <a:off x="2492881" y="3733800"/>
            <a:ext cx="1152649" cy="609600"/>
            <a:chOff x="3200400" y="1651000"/>
            <a:chExt cx="1207132" cy="609600"/>
          </a:xfrm>
        </p:grpSpPr>
        <p:sp>
          <p:nvSpPr>
            <p:cNvPr id="61" name="Rounded Rectangle 60"/>
            <p:cNvSpPr/>
            <p:nvPr/>
          </p:nvSpPr>
          <p:spPr bwMode="auto">
            <a:xfrm>
              <a:off x="3200400" y="1651000"/>
              <a:ext cx="1207132"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62" name="Text Box 23"/>
            <p:cNvSpPr txBox="1">
              <a:spLocks noChangeArrowheads="1"/>
            </p:cNvSpPr>
            <p:nvPr/>
          </p:nvSpPr>
          <p:spPr bwMode="auto">
            <a:xfrm>
              <a:off x="3254883" y="1656911"/>
              <a:ext cx="1065356" cy="600164"/>
            </a:xfrm>
            <a:prstGeom prst="rect">
              <a:avLst/>
            </a:prstGeom>
            <a:noFill/>
            <a:ln w="9525">
              <a:noFill/>
              <a:miter lim="800000"/>
              <a:headEnd/>
              <a:tailEnd/>
            </a:ln>
            <a:effectLst/>
          </p:spPr>
          <p:txBody>
            <a:bodyPr wrap="none">
              <a:spAutoFit/>
            </a:bodyPr>
            <a:lstStyle/>
            <a:p>
              <a:pPr algn="ctr">
                <a:defRPr/>
              </a:pPr>
              <a:r>
                <a:rPr lang="en-US" sz="1100" b="1" spc="10" dirty="0" smtClean="0">
                  <a:solidFill>
                    <a:schemeClr val="accent5">
                      <a:lumMod val="25000"/>
                    </a:schemeClr>
                  </a:solidFill>
                  <a:latin typeface="Arial Unicode MS" pitchFamily="34" charset="-128"/>
                </a:rPr>
                <a:t>Diagnostics &amp;</a:t>
              </a:r>
            </a:p>
            <a:p>
              <a:pPr algn="ctr">
                <a:defRPr/>
              </a:pPr>
              <a:r>
                <a:rPr lang="en-US" sz="1100" b="1" spc="10" dirty="0" smtClean="0">
                  <a:solidFill>
                    <a:schemeClr val="accent5">
                      <a:lumMod val="25000"/>
                    </a:schemeClr>
                  </a:solidFill>
                  <a:latin typeface="Arial Unicode MS" pitchFamily="34" charset="-128"/>
                </a:rPr>
                <a:t>Monitoring </a:t>
              </a:r>
              <a:r>
                <a:rPr lang="en-US" sz="1100" b="1" spc="10" dirty="0">
                  <a:solidFill>
                    <a:schemeClr val="accent5">
                      <a:lumMod val="25000"/>
                    </a:schemeClr>
                  </a:solidFill>
                  <a:latin typeface="Arial Unicode MS" pitchFamily="34" charset="-128"/>
                </a:rPr>
                <a:t/>
              </a:r>
              <a:br>
                <a:rPr lang="en-US" sz="1100" b="1" spc="10" dirty="0">
                  <a:solidFill>
                    <a:schemeClr val="accent5">
                      <a:lumMod val="25000"/>
                    </a:schemeClr>
                  </a:solidFill>
                  <a:latin typeface="Arial Unicode MS" pitchFamily="34" charset="-128"/>
                </a:rPr>
              </a:br>
              <a:r>
                <a:rPr lang="en-US" sz="1100" b="1" spc="10" dirty="0">
                  <a:solidFill>
                    <a:schemeClr val="accent5">
                      <a:lumMod val="25000"/>
                    </a:schemeClr>
                  </a:solidFill>
                  <a:latin typeface="Arial Unicode MS" pitchFamily="34" charset="-128"/>
                </a:rPr>
                <a:t>Configuration</a:t>
              </a:r>
            </a:p>
          </p:txBody>
        </p:sp>
      </p:grpSp>
      <p:grpSp>
        <p:nvGrpSpPr>
          <p:cNvPr id="63" name="Group 62"/>
          <p:cNvGrpSpPr/>
          <p:nvPr/>
        </p:nvGrpSpPr>
        <p:grpSpPr>
          <a:xfrm>
            <a:off x="1523999" y="5867400"/>
            <a:ext cx="1342615" cy="609600"/>
            <a:chOff x="2189306" y="5501670"/>
            <a:chExt cx="1342615" cy="609600"/>
          </a:xfrm>
        </p:grpSpPr>
        <p:sp>
          <p:nvSpPr>
            <p:cNvPr id="64" name="Rounded Rectangle 63"/>
            <p:cNvSpPr/>
            <p:nvPr/>
          </p:nvSpPr>
          <p:spPr bwMode="auto">
            <a:xfrm>
              <a:off x="2287290" y="5501670"/>
              <a:ext cx="1207133" cy="6096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65" name="Text Box 23"/>
            <p:cNvSpPr txBox="1">
              <a:spLocks noChangeArrowheads="1"/>
            </p:cNvSpPr>
            <p:nvPr/>
          </p:nvSpPr>
          <p:spPr bwMode="auto">
            <a:xfrm>
              <a:off x="2189306" y="5501670"/>
              <a:ext cx="1342615" cy="600164"/>
            </a:xfrm>
            <a:prstGeom prst="rect">
              <a:avLst/>
            </a:prstGeom>
            <a:noFill/>
            <a:ln w="9525">
              <a:noFill/>
              <a:miter lim="800000"/>
              <a:headEnd/>
              <a:tailEnd/>
            </a:ln>
            <a:effectLst/>
          </p:spPr>
          <p:txBody>
            <a:bodyPr wrap="square">
              <a:spAutoFit/>
            </a:bodyPr>
            <a:lstStyle/>
            <a:p>
              <a:pPr algn="ctr">
                <a:defRPr/>
              </a:pPr>
              <a:r>
                <a:rPr lang="en-US" sz="1100" b="1" spc="10" dirty="0" smtClean="0">
                  <a:solidFill>
                    <a:schemeClr val="accent5">
                      <a:lumMod val="25000"/>
                    </a:schemeClr>
                  </a:solidFill>
                  <a:latin typeface="Arial Unicode MS" pitchFamily="34" charset="-128"/>
                </a:rPr>
                <a:t>Safe Machine Parameters </a:t>
              </a:r>
              <a:br>
                <a:rPr lang="en-US" sz="1100" b="1" spc="10" dirty="0" smtClean="0">
                  <a:solidFill>
                    <a:schemeClr val="accent5">
                      <a:lumMod val="25000"/>
                    </a:schemeClr>
                  </a:solidFill>
                  <a:latin typeface="Arial Unicode MS" pitchFamily="34" charset="-128"/>
                </a:rPr>
              </a:br>
              <a:r>
                <a:rPr lang="en-US" sz="1100" b="1" spc="10" dirty="0" smtClean="0">
                  <a:solidFill>
                    <a:schemeClr val="accent5">
                      <a:lumMod val="25000"/>
                    </a:schemeClr>
                  </a:solidFill>
                  <a:latin typeface="Arial Unicode MS" pitchFamily="34" charset="-128"/>
                </a:rPr>
                <a:t>Configuration</a:t>
              </a:r>
              <a:endParaRPr lang="en-US" sz="1100" b="1" spc="10" dirty="0">
                <a:solidFill>
                  <a:schemeClr val="accent5">
                    <a:lumMod val="25000"/>
                  </a:schemeClr>
                </a:solidFill>
                <a:latin typeface="Arial Unicode MS" pitchFamily="34" charset="-128"/>
              </a:endParaRPr>
            </a:p>
          </p:txBody>
        </p:sp>
      </p:grpSp>
      <p:grpSp>
        <p:nvGrpSpPr>
          <p:cNvPr id="66" name="Group 56"/>
          <p:cNvGrpSpPr>
            <a:grpSpLocks/>
          </p:cNvGrpSpPr>
          <p:nvPr/>
        </p:nvGrpSpPr>
        <p:grpSpPr bwMode="auto">
          <a:xfrm>
            <a:off x="5969088" y="3657600"/>
            <a:ext cx="1041311" cy="457200"/>
            <a:chOff x="3174045" y="1651000"/>
            <a:chExt cx="1066800" cy="457200"/>
          </a:xfrm>
        </p:grpSpPr>
        <p:sp>
          <p:nvSpPr>
            <p:cNvPr id="67" name="Rounded Rectangle 66"/>
            <p:cNvSpPr/>
            <p:nvPr/>
          </p:nvSpPr>
          <p:spPr bwMode="auto">
            <a:xfrm>
              <a:off x="3200400" y="1651000"/>
              <a:ext cx="1040445" cy="4547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68" name="Text Box 23"/>
            <p:cNvSpPr txBox="1">
              <a:spLocks noChangeArrowheads="1"/>
            </p:cNvSpPr>
            <p:nvPr/>
          </p:nvSpPr>
          <p:spPr bwMode="auto">
            <a:xfrm>
              <a:off x="3174045" y="1677313"/>
              <a:ext cx="1041311" cy="430887"/>
            </a:xfrm>
            <a:prstGeom prst="rect">
              <a:avLst/>
            </a:prstGeom>
            <a:noFill/>
            <a:ln w="9525">
              <a:noFill/>
              <a:miter lim="800000"/>
              <a:headEnd/>
              <a:tailEnd/>
            </a:ln>
            <a:effectLst/>
          </p:spPr>
          <p:txBody>
            <a:bodyPr wrap="none">
              <a:spAutoFit/>
            </a:bodyPr>
            <a:lstStyle/>
            <a:p>
              <a:pPr algn="ctr">
                <a:defRPr/>
              </a:pPr>
              <a:r>
                <a:rPr lang="en-US" sz="1100" b="1" spc="10" dirty="0" smtClean="0">
                  <a:solidFill>
                    <a:schemeClr val="accent5">
                      <a:lumMod val="25000"/>
                    </a:schemeClr>
                  </a:solidFill>
                  <a:latin typeface="Arial Unicode MS" pitchFamily="34" charset="-128"/>
                </a:rPr>
                <a:t>Alarms</a:t>
              </a:r>
              <a:r>
                <a:rPr lang="en-US" sz="1100" b="1" spc="10" dirty="0">
                  <a:solidFill>
                    <a:schemeClr val="accent5">
                      <a:lumMod val="25000"/>
                    </a:schemeClr>
                  </a:solidFill>
                  <a:latin typeface="Arial Unicode MS" pitchFamily="34" charset="-128"/>
                </a:rPr>
                <a:t/>
              </a:r>
              <a:br>
                <a:rPr lang="en-US" sz="1100" b="1" spc="10" dirty="0">
                  <a:solidFill>
                    <a:schemeClr val="accent5">
                      <a:lumMod val="25000"/>
                    </a:schemeClr>
                  </a:solidFill>
                  <a:latin typeface="Arial Unicode MS" pitchFamily="34" charset="-128"/>
                </a:rPr>
              </a:br>
              <a:r>
                <a:rPr lang="en-US" sz="1100" b="1" spc="10" dirty="0">
                  <a:solidFill>
                    <a:schemeClr val="accent5">
                      <a:lumMod val="25000"/>
                    </a:schemeClr>
                  </a:solidFill>
                  <a:latin typeface="Arial Unicode MS" pitchFamily="34" charset="-128"/>
                </a:rPr>
                <a:t>Configuration</a:t>
              </a:r>
            </a:p>
          </p:txBody>
        </p:sp>
      </p:grpSp>
      <p:sp>
        <p:nvSpPr>
          <p:cNvPr id="69" name="Line 45"/>
          <p:cNvSpPr>
            <a:spLocks noChangeShapeType="1"/>
          </p:cNvSpPr>
          <p:nvPr/>
        </p:nvSpPr>
        <p:spPr bwMode="auto">
          <a:xfrm flipH="1" flipV="1">
            <a:off x="2418894" y="3581400"/>
            <a:ext cx="1445078" cy="0"/>
          </a:xfrm>
          <a:prstGeom prst="line">
            <a:avLst/>
          </a:prstGeom>
          <a:noFill/>
          <a:ln w="38100">
            <a:solidFill>
              <a:srgbClr val="33CC33"/>
            </a:solidFill>
            <a:round/>
            <a:headEnd type="triangle" w="med" len="med"/>
            <a:tailEnd type="triangle" w="med" len="med"/>
          </a:ln>
        </p:spPr>
        <p:txBody>
          <a:bodyPr/>
          <a:lstStyle/>
          <a:p>
            <a:endParaRPr lang="en-GB"/>
          </a:p>
        </p:txBody>
      </p:sp>
      <p:sp>
        <p:nvSpPr>
          <p:cNvPr id="70" name="Line 45"/>
          <p:cNvSpPr>
            <a:spLocks noChangeShapeType="1"/>
          </p:cNvSpPr>
          <p:nvPr/>
        </p:nvSpPr>
        <p:spPr bwMode="auto">
          <a:xfrm flipH="1" flipV="1">
            <a:off x="2350129" y="4281981"/>
            <a:ext cx="703412" cy="520787"/>
          </a:xfrm>
          <a:prstGeom prst="line">
            <a:avLst/>
          </a:prstGeom>
          <a:noFill/>
          <a:ln w="38100">
            <a:solidFill>
              <a:srgbClr val="33CC33"/>
            </a:solidFill>
            <a:round/>
            <a:headEnd type="triangle" w="med" len="med"/>
            <a:tailEnd type="triangle" w="med" len="med"/>
          </a:ln>
        </p:spPr>
        <p:txBody>
          <a:bodyPr/>
          <a:lstStyle/>
          <a:p>
            <a:endParaRPr lang="en-GB"/>
          </a:p>
        </p:txBody>
      </p:sp>
      <p:sp>
        <p:nvSpPr>
          <p:cNvPr id="71" name="Line 45"/>
          <p:cNvSpPr>
            <a:spLocks noChangeShapeType="1"/>
          </p:cNvSpPr>
          <p:nvPr/>
        </p:nvSpPr>
        <p:spPr bwMode="auto">
          <a:xfrm flipH="1">
            <a:off x="2350130" y="4910667"/>
            <a:ext cx="675291" cy="0"/>
          </a:xfrm>
          <a:prstGeom prst="line">
            <a:avLst/>
          </a:prstGeom>
          <a:noFill/>
          <a:ln w="38100">
            <a:solidFill>
              <a:srgbClr val="33CC33"/>
            </a:solidFill>
            <a:round/>
            <a:headEnd type="triangle" w="med" len="med"/>
            <a:tailEnd type="triangle" w="med" len="med"/>
          </a:ln>
        </p:spPr>
        <p:txBody>
          <a:bodyPr/>
          <a:lstStyle/>
          <a:p>
            <a:endParaRPr lang="en-GB"/>
          </a:p>
        </p:txBody>
      </p:sp>
      <p:sp>
        <p:nvSpPr>
          <p:cNvPr id="72" name="Line 45"/>
          <p:cNvSpPr>
            <a:spLocks noChangeShapeType="1"/>
          </p:cNvSpPr>
          <p:nvPr/>
        </p:nvSpPr>
        <p:spPr bwMode="auto">
          <a:xfrm flipH="1">
            <a:off x="5410198" y="3884950"/>
            <a:ext cx="567267" cy="0"/>
          </a:xfrm>
          <a:prstGeom prst="line">
            <a:avLst/>
          </a:prstGeom>
          <a:noFill/>
          <a:ln w="38100">
            <a:solidFill>
              <a:srgbClr val="33CC33"/>
            </a:solidFill>
            <a:round/>
            <a:headEnd type="triangle" w="med" len="med"/>
            <a:tailEnd type="triangle" w="med" len="med"/>
          </a:ln>
        </p:spPr>
        <p:txBody>
          <a:bodyPr/>
          <a:lstStyle/>
          <a:p>
            <a:endParaRPr lang="en-GB"/>
          </a:p>
        </p:txBody>
      </p:sp>
      <p:sp>
        <p:nvSpPr>
          <p:cNvPr id="76" name="Rounded Rectangle 75"/>
          <p:cNvSpPr/>
          <p:nvPr/>
        </p:nvSpPr>
        <p:spPr bwMode="auto">
          <a:xfrm>
            <a:off x="3025421" y="5847590"/>
            <a:ext cx="759505" cy="59986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2"/>
            </a:solidFill>
            <a:prstDash val="solid"/>
            <a:round/>
            <a:headEnd type="none" w="med" len="med"/>
            <a:tailEnd type="none" w="med" len="med"/>
          </a:ln>
          <a:effectLst/>
          <a:scene3d>
            <a:camera prst="orthographicFront"/>
            <a:lightRig rig="threePt" dir="t"/>
          </a:scene3d>
          <a:sp3d extrusionH="127000" prstMaterial="metal">
            <a:bevelT h="101600" prst="relaxedInset"/>
          </a:sp3d>
        </p:spPr>
        <p:txBody>
          <a:bodyPr/>
          <a:lstStyle/>
          <a:p>
            <a:pPr eaLnBrk="0" hangingPunct="0">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77" name="Text Box 23"/>
          <p:cNvSpPr txBox="1">
            <a:spLocks noChangeArrowheads="1"/>
          </p:cNvSpPr>
          <p:nvPr/>
        </p:nvSpPr>
        <p:spPr bwMode="auto">
          <a:xfrm>
            <a:off x="3146777" y="5943600"/>
            <a:ext cx="542333" cy="370109"/>
          </a:xfrm>
          <a:prstGeom prst="rect">
            <a:avLst/>
          </a:prstGeom>
          <a:noFill/>
          <a:ln w="9525">
            <a:noFill/>
            <a:miter lim="800000"/>
            <a:headEnd/>
            <a:tailEnd/>
          </a:ln>
          <a:effectLst/>
        </p:spPr>
        <p:txBody>
          <a:bodyPr wrap="none">
            <a:spAutoFit/>
          </a:bodyPr>
          <a:lstStyle/>
          <a:p>
            <a:pPr algn="ctr">
              <a:defRPr/>
            </a:pPr>
            <a:r>
              <a:rPr lang="en-US" sz="1100" b="1" spc="10" dirty="0" smtClean="0">
                <a:solidFill>
                  <a:schemeClr val="accent5">
                    <a:lumMod val="25000"/>
                  </a:schemeClr>
                </a:solidFill>
                <a:latin typeface="Arial Unicode MS" pitchFamily="34" charset="-128"/>
              </a:rPr>
              <a:t>OASIS</a:t>
            </a:r>
            <a:r>
              <a:rPr lang="en-US" sz="1100" b="1" spc="10" dirty="0">
                <a:solidFill>
                  <a:schemeClr val="accent5">
                    <a:lumMod val="25000"/>
                  </a:schemeClr>
                </a:solidFill>
                <a:latin typeface="Arial Unicode MS" pitchFamily="34" charset="-128"/>
              </a:rPr>
              <a:t/>
            </a:r>
            <a:br>
              <a:rPr lang="en-US" sz="1100" b="1" spc="10" dirty="0">
                <a:solidFill>
                  <a:schemeClr val="accent5">
                    <a:lumMod val="25000"/>
                  </a:schemeClr>
                </a:solidFill>
                <a:latin typeface="Arial Unicode MS" pitchFamily="34" charset="-128"/>
              </a:rPr>
            </a:br>
            <a:r>
              <a:rPr lang="en-US" sz="1100" b="1" spc="10" dirty="0" err="1" smtClean="0">
                <a:solidFill>
                  <a:schemeClr val="accent5">
                    <a:lumMod val="25000"/>
                  </a:schemeClr>
                </a:solidFill>
                <a:latin typeface="Arial Unicode MS" pitchFamily="34" charset="-128"/>
              </a:rPr>
              <a:t>Config</a:t>
            </a:r>
            <a:endParaRPr lang="en-US" sz="1100" b="1" spc="10" dirty="0">
              <a:solidFill>
                <a:schemeClr val="accent5">
                  <a:lumMod val="25000"/>
                </a:schemeClr>
              </a:solidFill>
              <a:latin typeface="Arial Unicode MS" pitchFamily="34" charset="-128"/>
            </a:endParaRPr>
          </a:p>
        </p:txBody>
      </p:sp>
      <p:sp>
        <p:nvSpPr>
          <p:cNvPr id="78" name="Line 45"/>
          <p:cNvSpPr>
            <a:spLocks noChangeShapeType="1"/>
          </p:cNvSpPr>
          <p:nvPr/>
        </p:nvSpPr>
        <p:spPr bwMode="auto">
          <a:xfrm flipH="1">
            <a:off x="6781799" y="4167047"/>
            <a:ext cx="0" cy="633553"/>
          </a:xfrm>
          <a:prstGeom prst="line">
            <a:avLst/>
          </a:prstGeom>
          <a:noFill/>
          <a:ln w="38100">
            <a:solidFill>
              <a:srgbClr val="33CC33"/>
            </a:solidFill>
            <a:round/>
            <a:headEnd type="triangle" w="med" len="med"/>
            <a:tailEnd type="triangle" w="med" len="med"/>
          </a:ln>
        </p:spPr>
        <p:txBody>
          <a:bodyPr/>
          <a:lstStyle/>
          <a:p>
            <a:endParaRPr lang="en-GB"/>
          </a:p>
        </p:txBody>
      </p:sp>
      <p:sp>
        <p:nvSpPr>
          <p:cNvPr id="79" name="Line 45"/>
          <p:cNvSpPr>
            <a:spLocks noChangeShapeType="1"/>
          </p:cNvSpPr>
          <p:nvPr/>
        </p:nvSpPr>
        <p:spPr bwMode="auto">
          <a:xfrm flipH="1" flipV="1">
            <a:off x="5410199" y="4419600"/>
            <a:ext cx="235336" cy="0"/>
          </a:xfrm>
          <a:prstGeom prst="line">
            <a:avLst/>
          </a:prstGeom>
          <a:noFill/>
          <a:ln w="38100">
            <a:solidFill>
              <a:srgbClr val="33CC33"/>
            </a:solidFill>
            <a:round/>
            <a:headEnd type="triangle" w="med" len="med"/>
            <a:tailEnd type="triangle" w="med" len="med"/>
          </a:ln>
        </p:spPr>
        <p:txBody>
          <a:bodyPr/>
          <a:lstStyle/>
          <a:p>
            <a:endParaRPr lang="en-GB"/>
          </a:p>
        </p:txBody>
      </p:sp>
      <p:sp>
        <p:nvSpPr>
          <p:cNvPr id="80" name="Line 45"/>
          <p:cNvSpPr>
            <a:spLocks noChangeShapeType="1"/>
          </p:cNvSpPr>
          <p:nvPr/>
        </p:nvSpPr>
        <p:spPr bwMode="auto">
          <a:xfrm flipH="1">
            <a:off x="8323261" y="4330840"/>
            <a:ext cx="0" cy="1345001"/>
          </a:xfrm>
          <a:prstGeom prst="line">
            <a:avLst/>
          </a:prstGeom>
          <a:noFill/>
          <a:ln w="38100">
            <a:solidFill>
              <a:srgbClr val="33CC33"/>
            </a:solidFill>
            <a:round/>
            <a:headEnd type="triangle" w="med" len="med"/>
            <a:tailEnd type="triangle" w="med" len="med"/>
          </a:ln>
        </p:spPr>
        <p:txBody>
          <a:bodyPr/>
          <a:lstStyle/>
          <a:p>
            <a:endParaRPr lang="en-GB"/>
          </a:p>
        </p:txBody>
      </p:sp>
      <p:sp>
        <p:nvSpPr>
          <p:cNvPr id="81" name="Line 45"/>
          <p:cNvSpPr>
            <a:spLocks noChangeShapeType="1"/>
          </p:cNvSpPr>
          <p:nvPr/>
        </p:nvSpPr>
        <p:spPr bwMode="auto">
          <a:xfrm flipH="1">
            <a:off x="2751210" y="5486400"/>
            <a:ext cx="443154" cy="361190"/>
          </a:xfrm>
          <a:prstGeom prst="line">
            <a:avLst/>
          </a:prstGeom>
          <a:noFill/>
          <a:ln w="38100">
            <a:solidFill>
              <a:srgbClr val="33CC33"/>
            </a:solidFill>
            <a:round/>
            <a:headEnd type="triangle" w="med" len="med"/>
            <a:tailEnd type="triangle" w="med" len="med"/>
          </a:ln>
        </p:spPr>
        <p:txBody>
          <a:bodyPr/>
          <a:lstStyle/>
          <a:p>
            <a:endParaRPr lang="en-GB"/>
          </a:p>
        </p:txBody>
      </p:sp>
      <p:sp>
        <p:nvSpPr>
          <p:cNvPr id="82" name="Line 45"/>
          <p:cNvSpPr>
            <a:spLocks noChangeShapeType="1"/>
          </p:cNvSpPr>
          <p:nvPr/>
        </p:nvSpPr>
        <p:spPr bwMode="auto">
          <a:xfrm flipH="1">
            <a:off x="4419599" y="5486400"/>
            <a:ext cx="0" cy="304799"/>
          </a:xfrm>
          <a:prstGeom prst="line">
            <a:avLst/>
          </a:prstGeom>
          <a:noFill/>
          <a:ln w="38100">
            <a:solidFill>
              <a:srgbClr val="33CC33"/>
            </a:solidFill>
            <a:round/>
            <a:headEnd type="triangle" w="med" len="med"/>
            <a:tailEnd type="triangle" w="med" len="med"/>
          </a:ln>
        </p:spPr>
        <p:txBody>
          <a:bodyPr/>
          <a:lstStyle/>
          <a:p>
            <a:endParaRPr lang="en-GB"/>
          </a:p>
        </p:txBody>
      </p:sp>
      <p:sp>
        <p:nvSpPr>
          <p:cNvPr id="83" name="Line 45"/>
          <p:cNvSpPr>
            <a:spLocks noChangeShapeType="1"/>
          </p:cNvSpPr>
          <p:nvPr/>
        </p:nvSpPr>
        <p:spPr bwMode="auto">
          <a:xfrm flipH="1">
            <a:off x="5791199" y="5486400"/>
            <a:ext cx="0" cy="304799"/>
          </a:xfrm>
          <a:prstGeom prst="line">
            <a:avLst/>
          </a:prstGeom>
          <a:noFill/>
          <a:ln w="38100">
            <a:solidFill>
              <a:srgbClr val="33CC33"/>
            </a:solidFill>
            <a:round/>
            <a:headEnd type="triangle" w="med" len="med"/>
            <a:tailEnd type="triangle" w="med" len="med"/>
          </a:ln>
        </p:spPr>
        <p:txBody>
          <a:bodyPr/>
          <a:lstStyle/>
          <a:p>
            <a:endParaRPr lang="en-GB"/>
          </a:p>
        </p:txBody>
      </p:sp>
      <p:sp>
        <p:nvSpPr>
          <p:cNvPr id="84" name="Line 45"/>
          <p:cNvSpPr>
            <a:spLocks noChangeShapeType="1"/>
          </p:cNvSpPr>
          <p:nvPr/>
        </p:nvSpPr>
        <p:spPr bwMode="auto">
          <a:xfrm flipH="1">
            <a:off x="3505199" y="4369469"/>
            <a:ext cx="0" cy="409435"/>
          </a:xfrm>
          <a:prstGeom prst="line">
            <a:avLst/>
          </a:prstGeom>
          <a:noFill/>
          <a:ln w="38100">
            <a:solidFill>
              <a:srgbClr val="33CC33"/>
            </a:solidFill>
            <a:round/>
            <a:headEnd type="triangle" w="med" len="med"/>
            <a:tailEnd type="triangle" w="med" len="med"/>
          </a:ln>
        </p:spPr>
        <p:txBody>
          <a:bodyPr/>
          <a:lstStyle/>
          <a:p>
            <a:endParaRPr lang="en-GB"/>
          </a:p>
        </p:txBody>
      </p:sp>
      <p:sp>
        <p:nvSpPr>
          <p:cNvPr id="73"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13</a:t>
            </a:fld>
            <a:r>
              <a:rPr lang="en-US" dirty="0" smtClean="0"/>
              <a:t>/21</a:t>
            </a:r>
            <a:endParaRPr lang="en-US" dirty="0"/>
          </a:p>
        </p:txBody>
      </p:sp>
    </p:spTree>
    <p:extLst>
      <p:ext uri="{BB962C8B-B14F-4D97-AF65-F5344CB8AC3E}">
        <p14:creationId xmlns:p14="http://schemas.microsoft.com/office/powerpoint/2010/main" val="3832680758"/>
      </p:ext>
    </p:extLst>
  </p:cSld>
  <p:clrMapOvr>
    <a:masterClrMapping/>
  </p:clrMapOvr>
  <p:transition advTm="4831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rot="5400000">
            <a:off x="7588250" y="5302250"/>
            <a:ext cx="2667000" cy="4191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1752600" y="6527800"/>
            <a:ext cx="7391400" cy="304800"/>
          </a:xfrm>
          <a:prstGeom prst="rect">
            <a:avLst/>
          </a:prstGeom>
          <a:solidFill>
            <a:srgbClr val="00003A"/>
          </a:solidFill>
          <a:ln w="9525" cap="flat" cmpd="sng" algn="ctr">
            <a:solidFill>
              <a:srgbClr val="00003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pPr eaLnBrk="1" hangingPunct="1">
              <a:defRPr/>
            </a:pPr>
            <a:r>
              <a:rPr lang="en-US" dirty="0" smtClean="0"/>
              <a:t>Configuration Service DB Areas</a:t>
            </a:r>
            <a:endParaRPr lang="en-US" dirty="0"/>
          </a:p>
        </p:txBody>
      </p:sp>
      <p:sp>
        <p:nvSpPr>
          <p:cNvPr id="23555" name="Content Placeholder 2"/>
          <p:cNvSpPr>
            <a:spLocks noGrp="1"/>
          </p:cNvSpPr>
          <p:nvPr>
            <p:ph idx="1"/>
          </p:nvPr>
        </p:nvSpPr>
        <p:spPr>
          <a:xfrm>
            <a:off x="88900" y="685800"/>
            <a:ext cx="9067800" cy="6019800"/>
          </a:xfrm>
        </p:spPr>
        <p:txBody>
          <a:bodyPr/>
          <a:lstStyle/>
          <a:p>
            <a:pPr marL="400050" lvl="2" indent="0">
              <a:buNone/>
            </a:pPr>
            <a:endParaRPr lang="en-GB" sz="800" dirty="0"/>
          </a:p>
          <a:p>
            <a:pPr marL="742950" lvl="2" indent="-342900">
              <a:buFont typeface="Wingdings" pitchFamily="2" charset="2"/>
              <a:buChar char="ü"/>
            </a:pPr>
            <a:r>
              <a:rPr lang="en-GB" sz="2000" dirty="0" smtClean="0"/>
              <a:t>5 device-property models: GM, SL, FESA, HARDWARE, VIRTUAL</a:t>
            </a:r>
          </a:p>
          <a:p>
            <a:pPr lvl="1" eaLnBrk="1" hangingPunct="1">
              <a:lnSpc>
                <a:spcPct val="120000"/>
              </a:lnSpc>
              <a:buClr>
                <a:srgbClr val="3399FF"/>
              </a:buClr>
              <a:buSzPct val="110000"/>
              <a:buFont typeface="Wingdings" pitchFamily="2" charset="2"/>
              <a:buChar char="ü"/>
              <a:defRPr/>
            </a:pPr>
            <a:r>
              <a:rPr lang="en-GB" dirty="0" smtClean="0">
                <a:solidFill>
                  <a:srgbClr val="FFFFFF"/>
                </a:solidFill>
                <a:ea typeface="+mn-ea"/>
                <a:cs typeface="+mn-cs"/>
              </a:rPr>
              <a:t>All controls devices  (~80,000) and parameters (~ 2,000,000) </a:t>
            </a:r>
            <a:endParaRPr lang="en-GB" dirty="0">
              <a:solidFill>
                <a:srgbClr val="FFFFFF"/>
              </a:solidFill>
              <a:ea typeface="+mn-ea"/>
              <a:cs typeface="+mn-cs"/>
            </a:endParaRPr>
          </a:p>
          <a:p>
            <a:pPr lvl="1" eaLnBrk="1" hangingPunct="1">
              <a:lnSpc>
                <a:spcPct val="120000"/>
              </a:lnSpc>
              <a:buClr>
                <a:srgbClr val="3399FF"/>
              </a:buClr>
              <a:buSzPct val="110000"/>
              <a:buFont typeface="Wingdings" pitchFamily="2" charset="2"/>
              <a:buChar char="ü"/>
              <a:defRPr/>
            </a:pPr>
            <a:r>
              <a:rPr lang="en-GB" dirty="0" smtClean="0">
                <a:solidFill>
                  <a:srgbClr val="FFFFFF"/>
                </a:solidFill>
                <a:ea typeface="+mn-ea"/>
                <a:cs typeface="+mn-cs"/>
              </a:rPr>
              <a:t>Role-Based Access to devices and their properties</a:t>
            </a:r>
          </a:p>
          <a:p>
            <a:pPr lvl="1" eaLnBrk="1" hangingPunct="1">
              <a:lnSpc>
                <a:spcPct val="120000"/>
              </a:lnSpc>
              <a:buClr>
                <a:srgbClr val="3399FF"/>
              </a:buClr>
              <a:buSzPct val="110000"/>
              <a:buFont typeface="Wingdings" pitchFamily="2" charset="2"/>
              <a:buChar char="ü"/>
              <a:defRPr/>
            </a:pPr>
            <a:r>
              <a:rPr lang="en-GB" dirty="0" smtClean="0">
                <a:solidFill>
                  <a:srgbClr val="FFFFFF"/>
                </a:solidFill>
                <a:ea typeface="+mn-ea"/>
                <a:cs typeface="+mn-cs"/>
              </a:rPr>
              <a:t>Hardware and software configuration of Computers (~3 000), Drivers generation, etc</a:t>
            </a:r>
          </a:p>
          <a:p>
            <a:pPr lvl="1" eaLnBrk="1" hangingPunct="1">
              <a:lnSpc>
                <a:spcPct val="120000"/>
              </a:lnSpc>
              <a:buClr>
                <a:srgbClr val="3399FF"/>
              </a:buClr>
              <a:buSzPct val="110000"/>
              <a:buFont typeface="Wingdings" pitchFamily="2" charset="2"/>
              <a:buChar char="ü"/>
              <a:defRPr/>
            </a:pPr>
            <a:r>
              <a:rPr lang="en-GB" dirty="0" smtClean="0">
                <a:solidFill>
                  <a:srgbClr val="FFFFFF"/>
                </a:solidFill>
                <a:ea typeface="+mn-ea"/>
                <a:cs typeface="+mn-cs"/>
              </a:rPr>
              <a:t>The Accelerators Timing System</a:t>
            </a:r>
            <a:endParaRPr lang="en-GB" dirty="0">
              <a:solidFill>
                <a:srgbClr val="FFFFFF"/>
              </a:solidFill>
              <a:ea typeface="+mn-ea"/>
              <a:cs typeface="+mn-cs"/>
            </a:endParaRPr>
          </a:p>
          <a:p>
            <a:pPr lvl="1" eaLnBrk="1" hangingPunct="1">
              <a:lnSpc>
                <a:spcPct val="120000"/>
              </a:lnSpc>
              <a:buClr>
                <a:srgbClr val="3399FF"/>
              </a:buClr>
              <a:buSzPct val="110000"/>
              <a:buFont typeface="Wingdings" pitchFamily="2" charset="2"/>
              <a:buChar char="ü"/>
              <a:defRPr/>
            </a:pPr>
            <a:r>
              <a:rPr lang="en-GB" dirty="0" smtClean="0">
                <a:solidFill>
                  <a:srgbClr val="FFFFFF"/>
                </a:solidFill>
                <a:ea typeface="+mn-ea"/>
                <a:cs typeface="+mn-cs"/>
              </a:rPr>
              <a:t>Controls Middleware – proxies – computers resolution, devices servers directory</a:t>
            </a:r>
          </a:p>
          <a:p>
            <a:pPr lvl="1" eaLnBrk="1" hangingPunct="1">
              <a:lnSpc>
                <a:spcPct val="120000"/>
              </a:lnSpc>
              <a:buClr>
                <a:srgbClr val="3399FF"/>
              </a:buClr>
              <a:buSzPct val="110000"/>
              <a:buFont typeface="Wingdings" pitchFamily="2" charset="2"/>
              <a:buChar char="ü"/>
              <a:defRPr/>
            </a:pPr>
            <a:r>
              <a:rPr lang="en-GB" dirty="0" smtClean="0">
                <a:solidFill>
                  <a:srgbClr val="FFFFFF"/>
                </a:solidFill>
                <a:ea typeface="+mn-ea"/>
                <a:cs typeface="+mn-cs"/>
              </a:rPr>
              <a:t>Diagnostics and Monitoring System configuration – agents configuration for monitoring the complete controls computers infrastructure, configuration of the DIAMON consoles, etc.</a:t>
            </a:r>
            <a:br>
              <a:rPr lang="en-GB" dirty="0" smtClean="0">
                <a:solidFill>
                  <a:srgbClr val="FFFFFF"/>
                </a:solidFill>
                <a:ea typeface="+mn-ea"/>
                <a:cs typeface="+mn-cs"/>
              </a:rPr>
            </a:br>
            <a:r>
              <a:rPr lang="en-GB" sz="1500" dirty="0" smtClean="0">
                <a:solidFill>
                  <a:srgbClr val="FFFFFF"/>
                </a:solidFill>
                <a:ea typeface="+mn-ea"/>
                <a:cs typeface="+mn-cs"/>
              </a:rPr>
              <a:t/>
            </a:r>
            <a:br>
              <a:rPr lang="en-GB" sz="1500" dirty="0" smtClean="0">
                <a:solidFill>
                  <a:srgbClr val="FFFFFF"/>
                </a:solidFill>
                <a:ea typeface="+mn-ea"/>
                <a:cs typeface="+mn-cs"/>
              </a:rPr>
            </a:br>
            <a:endParaRPr lang="en-GB" sz="600" dirty="0" smtClean="0">
              <a:solidFill>
                <a:srgbClr val="FFFFFF"/>
              </a:solidFill>
              <a:ea typeface="+mn-ea"/>
              <a:cs typeface="+mn-cs"/>
            </a:endParaRPr>
          </a:p>
        </p:txBody>
      </p:sp>
      <p:sp>
        <p:nvSpPr>
          <p:cNvPr id="53" name="Line 45"/>
          <p:cNvSpPr>
            <a:spLocks noChangeShapeType="1"/>
          </p:cNvSpPr>
          <p:nvPr/>
        </p:nvSpPr>
        <p:spPr bwMode="auto">
          <a:xfrm flipH="1">
            <a:off x="12801600" y="4673600"/>
            <a:ext cx="0" cy="838200"/>
          </a:xfrm>
          <a:prstGeom prst="line">
            <a:avLst/>
          </a:prstGeom>
          <a:noFill/>
          <a:ln w="38100">
            <a:solidFill>
              <a:srgbClr val="33CC33"/>
            </a:solidFill>
            <a:round/>
            <a:headEnd type="triangle" w="med" len="med"/>
            <a:tailEnd type="triangle" w="med" len="med"/>
          </a:ln>
        </p:spPr>
        <p:txBody>
          <a:bodyPr/>
          <a:lstStyle/>
          <a:p>
            <a:endParaRPr lang="en-GB"/>
          </a:p>
        </p:txBody>
      </p:sp>
      <p:sp>
        <p:nvSpPr>
          <p:cNvPr id="8"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14</a:t>
            </a:fld>
            <a:r>
              <a:rPr lang="en-US" dirty="0" smtClean="0"/>
              <a:t>/21</a:t>
            </a:r>
            <a:endParaRPr lang="en-US" dirty="0"/>
          </a:p>
        </p:txBody>
      </p:sp>
    </p:spTree>
    <p:extLst>
      <p:ext uri="{BB962C8B-B14F-4D97-AF65-F5344CB8AC3E}">
        <p14:creationId xmlns:p14="http://schemas.microsoft.com/office/powerpoint/2010/main" val="4201603132"/>
      </p:ext>
    </p:extLst>
  </p:cSld>
  <p:clrMapOvr>
    <a:masterClrMapping/>
  </p:clrMapOvr>
  <p:transition advTm="4831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Configuration Data Responsibility</a:t>
            </a:r>
            <a:endParaRPr lang="en-US" dirty="0"/>
          </a:p>
        </p:txBody>
      </p:sp>
      <p:sp>
        <p:nvSpPr>
          <p:cNvPr id="23555" name="Content Placeholder 2"/>
          <p:cNvSpPr>
            <a:spLocks noGrp="1"/>
          </p:cNvSpPr>
          <p:nvPr>
            <p:ph idx="1"/>
          </p:nvPr>
        </p:nvSpPr>
        <p:spPr>
          <a:xfrm>
            <a:off x="88900" y="711200"/>
            <a:ext cx="9067800" cy="6019800"/>
          </a:xfrm>
        </p:spPr>
        <p:txBody>
          <a:bodyPr/>
          <a:lstStyle/>
          <a:p>
            <a:pPr lvl="0" eaLnBrk="1" hangingPunct="1">
              <a:buClr>
                <a:srgbClr val="3399FF"/>
              </a:buClr>
              <a:buSzPct val="110000"/>
              <a:defRPr/>
            </a:pPr>
            <a:endParaRPr lang="en-US" sz="2000" dirty="0" smtClean="0"/>
          </a:p>
          <a:p>
            <a:pPr lvl="0" eaLnBrk="1" hangingPunct="1">
              <a:buClr>
                <a:srgbClr val="3399FF"/>
              </a:buClr>
              <a:buSzPct val="110000"/>
              <a:defRPr/>
            </a:pPr>
            <a:r>
              <a:rPr lang="en-US" dirty="0" smtClean="0"/>
              <a:t>Diverse user community - challenging to provide user applications</a:t>
            </a:r>
          </a:p>
          <a:p>
            <a:pPr lvl="1" eaLnBrk="1" hangingPunct="1">
              <a:buClr>
                <a:srgbClr val="3399FF"/>
              </a:buClr>
              <a:buSzPct val="110000"/>
              <a:defRPr/>
            </a:pPr>
            <a:r>
              <a:rPr lang="en-US" sz="1800" dirty="0" smtClean="0"/>
              <a:t>Equipment experts from BE, TE, EN departments</a:t>
            </a:r>
          </a:p>
          <a:p>
            <a:pPr lvl="1" eaLnBrk="1" hangingPunct="1">
              <a:buClr>
                <a:srgbClr val="3399FF"/>
              </a:buClr>
              <a:buSzPct val="110000"/>
              <a:defRPr/>
            </a:pPr>
            <a:r>
              <a:rPr lang="en-US" sz="1800" dirty="0" smtClean="0"/>
              <a:t>Controls experts</a:t>
            </a:r>
          </a:p>
          <a:p>
            <a:pPr lvl="1" eaLnBrk="1" hangingPunct="1">
              <a:buClr>
                <a:srgbClr val="3399FF"/>
              </a:buClr>
              <a:buSzPct val="110000"/>
              <a:defRPr/>
            </a:pPr>
            <a:r>
              <a:rPr lang="en-US" sz="1800" dirty="0" smtClean="0"/>
              <a:t>Operators</a:t>
            </a:r>
          </a:p>
          <a:p>
            <a:pPr eaLnBrk="1" hangingPunct="1">
              <a:buClr>
                <a:srgbClr val="3399FF"/>
              </a:buClr>
              <a:buSzPct val="110000"/>
              <a:defRPr/>
            </a:pPr>
            <a:endParaRPr lang="en-US" dirty="0" smtClean="0"/>
          </a:p>
          <a:p>
            <a:pPr eaLnBrk="1" hangingPunct="1">
              <a:buClr>
                <a:srgbClr val="3399FF"/>
              </a:buClr>
              <a:buSzPct val="110000"/>
              <a:defRPr/>
            </a:pPr>
            <a:r>
              <a:rPr lang="en-US" dirty="0" smtClean="0"/>
              <a:t>Maintaining the correctness of the data lies within the users</a:t>
            </a:r>
          </a:p>
          <a:p>
            <a:pPr eaLnBrk="1" hangingPunct="1">
              <a:buClr>
                <a:srgbClr val="3399FF"/>
              </a:buClr>
              <a:buSzPct val="110000"/>
              <a:buNone/>
              <a:defRPr/>
            </a:pPr>
            <a:endParaRPr lang="en-US" dirty="0" smtClean="0"/>
          </a:p>
          <a:p>
            <a:pPr eaLnBrk="1" hangingPunct="1">
              <a:buClr>
                <a:srgbClr val="3399FF"/>
              </a:buClr>
              <a:buSzPct val="110000"/>
              <a:defRPr/>
            </a:pPr>
            <a:r>
              <a:rPr lang="en-US" dirty="0" smtClean="0"/>
              <a:t>A set of data editing and browsing interfaces are provided</a:t>
            </a:r>
          </a:p>
          <a:p>
            <a:pPr eaLnBrk="1" hangingPunct="1">
              <a:buClr>
                <a:srgbClr val="3399FF"/>
              </a:buClr>
              <a:buSzPct val="110000"/>
              <a:defRPr/>
            </a:pPr>
            <a:endParaRPr lang="en-US" dirty="0" smtClean="0"/>
          </a:p>
          <a:p>
            <a:pPr eaLnBrk="1" hangingPunct="1">
              <a:buClr>
                <a:srgbClr val="3399FF"/>
              </a:buClr>
              <a:buSzPct val="110000"/>
              <a:defRPr/>
            </a:pPr>
            <a:endParaRPr lang="en-US" dirty="0" smtClean="0"/>
          </a:p>
          <a:p>
            <a:pPr eaLnBrk="1" hangingPunct="1">
              <a:buClr>
                <a:srgbClr val="3399FF"/>
              </a:buClr>
              <a:buSzPct val="110000"/>
              <a:defRPr/>
            </a:pPr>
            <a:endParaRPr lang="en-US" dirty="0" smtClean="0"/>
          </a:p>
        </p:txBody>
      </p:sp>
      <p:sp>
        <p:nvSpPr>
          <p:cNvPr id="33794" name="AutoShape 2"/>
          <p:cNvSpPr>
            <a:spLocks noChangeArrowheads="1"/>
          </p:cNvSpPr>
          <p:nvPr/>
        </p:nvSpPr>
        <p:spPr bwMode="auto">
          <a:xfrm>
            <a:off x="-2438400" y="97155000"/>
            <a:ext cx="15300325" cy="4859338"/>
          </a:xfrm>
          <a:prstGeom prst="roundRect">
            <a:avLst>
              <a:gd name="adj" fmla="val 5106"/>
            </a:avLst>
          </a:prstGeom>
          <a:solidFill>
            <a:srgbClr val="E5F3C7"/>
          </a:solidFill>
          <a:ln w="57150" cmpd="thickThin" algn="ctr">
            <a:solidFill>
              <a:srgbClr val="64841C"/>
            </a:solidFill>
            <a:round/>
            <a:headEnd/>
            <a:tailEnd/>
          </a:ln>
          <a:effectLst/>
        </p:spPr>
        <p:txBody>
          <a:bodyPr vert="horz" wrap="square" lIns="36576" tIns="36576" rIns="36576" bIns="36576" numCol="1" anchor="t" anchorCtr="0" compatLnSpc="1">
            <a:prstTxWarp prst="textNoShape">
              <a:avLst/>
            </a:prstTxWarp>
          </a:bodyPr>
          <a:lstStyle/>
          <a:p>
            <a:endParaRPr lang="en-GB"/>
          </a:p>
        </p:txBody>
      </p:sp>
      <p:pic>
        <p:nvPicPr>
          <p:cNvPr id="33795" name="Picture 3"/>
          <p:cNvPicPr>
            <a:picLocks noChangeAspect="1" noChangeArrowheads="1"/>
          </p:cNvPicPr>
          <p:nvPr/>
        </p:nvPicPr>
        <p:blipFill>
          <a:blip r:embed="rId3" cstate="print"/>
          <a:srcRect/>
          <a:stretch>
            <a:fillRect/>
          </a:stretch>
        </p:blipFill>
        <p:spPr bwMode="auto">
          <a:xfrm>
            <a:off x="5473700" y="97226438"/>
            <a:ext cx="4859337" cy="2871787"/>
          </a:xfrm>
          <a:prstGeom prst="rect">
            <a:avLst/>
          </a:prstGeom>
          <a:noFill/>
          <a:ln w="9525" algn="in">
            <a:noFill/>
            <a:miter lim="800000"/>
            <a:headEnd/>
            <a:tailEnd/>
          </a:ln>
          <a:effectLst/>
        </p:spPr>
      </p:pic>
      <p:pic>
        <p:nvPicPr>
          <p:cNvPr id="33796" name="Picture 4"/>
          <p:cNvPicPr>
            <a:picLocks noChangeAspect="1" noChangeArrowheads="1"/>
          </p:cNvPicPr>
          <p:nvPr/>
        </p:nvPicPr>
        <p:blipFill>
          <a:blip r:embed="rId4" cstate="print"/>
          <a:srcRect/>
          <a:stretch>
            <a:fillRect/>
          </a:stretch>
        </p:blipFill>
        <p:spPr bwMode="auto">
          <a:xfrm>
            <a:off x="-2222500" y="97893188"/>
            <a:ext cx="3390900" cy="3235325"/>
          </a:xfrm>
          <a:prstGeom prst="rect">
            <a:avLst/>
          </a:prstGeom>
          <a:noFill/>
          <a:ln w="9525" algn="in">
            <a:solidFill>
              <a:srgbClr val="2C54A2"/>
            </a:solidFill>
            <a:miter lim="800000"/>
            <a:headEnd/>
            <a:tailEnd/>
          </a:ln>
          <a:effectLst/>
        </p:spPr>
      </p:pic>
      <p:pic>
        <p:nvPicPr>
          <p:cNvPr id="33797" name="Picture 5"/>
          <p:cNvPicPr>
            <a:picLocks noChangeAspect="1" noChangeArrowheads="1"/>
          </p:cNvPicPr>
          <p:nvPr/>
        </p:nvPicPr>
        <p:blipFill>
          <a:blip r:embed="rId5" cstate="print"/>
          <a:srcRect/>
          <a:stretch>
            <a:fillRect/>
          </a:stretch>
        </p:blipFill>
        <p:spPr bwMode="auto">
          <a:xfrm>
            <a:off x="1035050" y="97804288"/>
            <a:ext cx="3551237" cy="2452687"/>
          </a:xfrm>
          <a:prstGeom prst="rect">
            <a:avLst/>
          </a:prstGeom>
          <a:noFill/>
          <a:ln w="9525" algn="in">
            <a:solidFill>
              <a:srgbClr val="2C54A2"/>
            </a:solidFill>
            <a:miter lim="800000"/>
            <a:headEnd/>
            <a:tailEnd/>
          </a:ln>
          <a:effectLst/>
        </p:spPr>
      </p:pic>
      <p:pic>
        <p:nvPicPr>
          <p:cNvPr id="33798" name="Picture 6"/>
          <p:cNvPicPr>
            <a:picLocks noChangeAspect="1" noChangeArrowheads="1"/>
          </p:cNvPicPr>
          <p:nvPr/>
        </p:nvPicPr>
        <p:blipFill>
          <a:blip r:embed="rId6" cstate="print"/>
          <a:srcRect/>
          <a:stretch>
            <a:fillRect/>
          </a:stretch>
        </p:blipFill>
        <p:spPr bwMode="auto">
          <a:xfrm>
            <a:off x="1292225" y="99428300"/>
            <a:ext cx="3384550" cy="2268538"/>
          </a:xfrm>
          <a:prstGeom prst="rect">
            <a:avLst/>
          </a:prstGeom>
          <a:noFill/>
          <a:ln w="9525" algn="in">
            <a:solidFill>
              <a:srgbClr val="2C54A2"/>
            </a:solidFill>
            <a:miter lim="800000"/>
            <a:headEnd/>
            <a:tailEnd/>
          </a:ln>
          <a:effectLst/>
        </p:spPr>
      </p:pic>
      <p:pic>
        <p:nvPicPr>
          <p:cNvPr id="33799" name="Picture 7"/>
          <p:cNvPicPr>
            <a:picLocks noChangeAspect="1" noChangeArrowheads="1"/>
          </p:cNvPicPr>
          <p:nvPr/>
        </p:nvPicPr>
        <p:blipFill>
          <a:blip r:embed="rId7" cstate="print"/>
          <a:srcRect/>
          <a:stretch>
            <a:fillRect/>
          </a:stretch>
        </p:blipFill>
        <p:spPr bwMode="auto">
          <a:xfrm>
            <a:off x="-2293938" y="99674363"/>
            <a:ext cx="3743325" cy="2089150"/>
          </a:xfrm>
          <a:prstGeom prst="rect">
            <a:avLst/>
          </a:prstGeom>
          <a:noFill/>
          <a:ln w="9525" algn="in">
            <a:noFill/>
            <a:miter lim="800000"/>
            <a:headEnd/>
            <a:tailEnd/>
          </a:ln>
          <a:effectLst/>
        </p:spPr>
      </p:pic>
      <p:sp>
        <p:nvSpPr>
          <p:cNvPr id="33800" name="Text Box 8"/>
          <p:cNvSpPr txBox="1">
            <a:spLocks noChangeArrowheads="1"/>
          </p:cNvSpPr>
          <p:nvPr/>
        </p:nvSpPr>
        <p:spPr bwMode="auto">
          <a:xfrm>
            <a:off x="-2366963" y="99747388"/>
            <a:ext cx="3889375" cy="20875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Verdana" pitchFamily="34" charset="0"/>
                <a:cs typeface="Arial" pitchFamily="34" charset="0"/>
              </a:rPr>
              <a:t>Data Browsing Interfaces</a:t>
            </a:r>
            <a:endParaRPr kumimoji="0" lang="en-US" sz="1800" b="0" i="0" u="none" strike="noStrike" cap="none" normalizeH="0" baseline="0" smtClean="0">
              <a:ln>
                <a:noFill/>
              </a:ln>
              <a:solidFill>
                <a:srgbClr val="000000"/>
              </a:solidFill>
              <a:effectLst/>
              <a:latin typeface="Arial Unicode MS" pitchFamily="34" charset="-128"/>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6143C"/>
                </a:solidFill>
                <a:effectLst/>
                <a:latin typeface="Wingdings" pitchFamily="2" charset="2"/>
                <a:cs typeface="Arial" pitchFamily="34" charset="0"/>
              </a:rPr>
              <a:t> </a:t>
            </a:r>
            <a:r>
              <a:rPr kumimoji="0" lang="en-US" sz="1800" b="0" i="0" u="none" strike="noStrike" cap="none" normalizeH="0" baseline="0" smtClean="0">
                <a:ln>
                  <a:noFill/>
                </a:ln>
                <a:solidFill>
                  <a:srgbClr val="000000"/>
                </a:solidFill>
                <a:effectLst/>
                <a:latin typeface="Verdana" pitchFamily="34" charset="0"/>
                <a:cs typeface="Arial" pitchFamily="34" charset="0"/>
              </a:rPr>
              <a:t>Window-on-data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6143C"/>
                </a:solidFill>
                <a:effectLst/>
                <a:latin typeface="Wingdings" pitchFamily="2" charset="2"/>
                <a:cs typeface="Arial" pitchFamily="34" charset="0"/>
              </a:rPr>
              <a:t> </a:t>
            </a:r>
            <a:r>
              <a:rPr kumimoji="0" lang="en-US" sz="1800" b="0" i="0" u="none" strike="noStrike" cap="none" normalizeH="0" baseline="0" smtClean="0">
                <a:ln>
                  <a:noFill/>
                </a:ln>
                <a:solidFill>
                  <a:srgbClr val="000000"/>
                </a:solidFill>
                <a:effectLst/>
                <a:latin typeface="Verdana" pitchFamily="34" charset="0"/>
                <a:cs typeface="Arial" pitchFamily="34" charset="0"/>
              </a:rPr>
              <a:t>160 reports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6143C"/>
                </a:solidFill>
                <a:effectLst/>
                <a:latin typeface="Wingdings" pitchFamily="2" charset="2"/>
                <a:cs typeface="Arial" pitchFamily="34" charset="0"/>
              </a:rPr>
              <a:t> </a:t>
            </a:r>
            <a:r>
              <a:rPr kumimoji="0" lang="en-US" sz="1800" b="0" i="0" u="none" strike="noStrike" cap="none" normalizeH="0" baseline="0" smtClean="0">
                <a:ln>
                  <a:noFill/>
                </a:ln>
                <a:solidFill>
                  <a:srgbClr val="000000"/>
                </a:solidFill>
                <a:effectLst/>
                <a:latin typeface="Verdana" pitchFamily="34" charset="0"/>
                <a:cs typeface="Arial" pitchFamily="34" charset="0"/>
              </a:rPr>
              <a:t>Oracle APEX technology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6143C"/>
                </a:solidFill>
                <a:effectLst/>
                <a:latin typeface="Wingdings" pitchFamily="2" charset="2"/>
                <a:cs typeface="Arial" pitchFamily="34" charset="0"/>
              </a:rPr>
              <a:t> </a:t>
            </a:r>
            <a:r>
              <a:rPr kumimoji="0" lang="en-US" sz="1800" b="0" i="0" u="none" strike="noStrike" cap="none" normalizeH="0" baseline="0" smtClean="0">
                <a:ln>
                  <a:noFill/>
                </a:ln>
                <a:solidFill>
                  <a:srgbClr val="000000"/>
                </a:solidFill>
                <a:effectLst/>
                <a:latin typeface="Verdana" pitchFamily="34" charset="0"/>
                <a:cs typeface="Arial" pitchFamily="34" charset="0"/>
              </a:rPr>
              <a:t>300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801" name="Picture 9"/>
          <p:cNvPicPr>
            <a:picLocks noChangeAspect="1" noChangeArrowheads="1"/>
          </p:cNvPicPr>
          <p:nvPr/>
        </p:nvPicPr>
        <p:blipFill>
          <a:blip r:embed="rId8" cstate="print"/>
          <a:srcRect/>
          <a:stretch>
            <a:fillRect/>
          </a:stretch>
        </p:blipFill>
        <p:spPr bwMode="auto">
          <a:xfrm rot="16200000">
            <a:off x="12969875" y="99244150"/>
            <a:ext cx="647700" cy="790575"/>
          </a:xfrm>
          <a:prstGeom prst="rect">
            <a:avLst/>
          </a:prstGeom>
          <a:noFill/>
          <a:ln w="9525" algn="in">
            <a:noFill/>
            <a:miter lim="800000"/>
            <a:headEnd/>
            <a:tailEnd/>
          </a:ln>
          <a:effectLst/>
        </p:spPr>
      </p:pic>
      <p:sp>
        <p:nvSpPr>
          <p:cNvPr id="33802" name="Text Box 10"/>
          <p:cNvSpPr txBox="1">
            <a:spLocks noChangeArrowheads="1"/>
          </p:cNvSpPr>
          <p:nvPr/>
        </p:nvSpPr>
        <p:spPr bwMode="auto">
          <a:xfrm>
            <a:off x="14046200" y="98432938"/>
            <a:ext cx="3311525" cy="2520950"/>
          </a:xfrm>
          <a:prstGeom prst="rect">
            <a:avLst/>
          </a:prstGeom>
          <a:gradFill rotWithShape="1">
            <a:gsLst>
              <a:gs pos="0">
                <a:srgbClr val="FFFFCC">
                  <a:gamma/>
                  <a:shade val="95294"/>
                  <a:invGamma/>
                </a:srgbClr>
              </a:gs>
              <a:gs pos="50000">
                <a:srgbClr val="FFFFCC"/>
              </a:gs>
              <a:gs pos="100000">
                <a:srgbClr val="FFFFCC">
                  <a:gamma/>
                  <a:shade val="95294"/>
                  <a:invGamma/>
                </a:srgbClr>
              </a:gs>
            </a:gsLst>
            <a:lin ang="0" scaled="1"/>
          </a:gra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smtClean="0">
                <a:ln>
                  <a:noFill/>
                </a:ln>
                <a:solidFill>
                  <a:srgbClr val="06143C"/>
                </a:solidFill>
                <a:effectLst/>
                <a:latin typeface="Verdana" pitchFamily="34" charset="0"/>
                <a:cs typeface="Arial" pitchFamily="34" charset="0"/>
              </a:rPr>
              <a:t>User Community</a:t>
            </a:r>
            <a:br>
              <a:rPr kumimoji="0" lang="en-GB" sz="1800" b="1" i="0" u="sng" strike="noStrike" cap="none" normalizeH="0" baseline="0" smtClean="0">
                <a:ln>
                  <a:noFill/>
                </a:ln>
                <a:solidFill>
                  <a:srgbClr val="06143C"/>
                </a:solidFill>
                <a:effectLst/>
                <a:latin typeface="Verdana" pitchFamily="34" charset="0"/>
                <a:cs typeface="Arial" pitchFamily="34" charset="0"/>
              </a:rPr>
            </a:br>
            <a:endParaRPr kumimoji="0" lang="en-GB" sz="1800" b="1" i="0" u="sng" strike="noStrike" cap="none" normalizeH="0" baseline="0" smtClean="0">
              <a:ln>
                <a:noFill/>
              </a:ln>
              <a:solidFill>
                <a:srgbClr val="06143C"/>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6143C"/>
                </a:solidFill>
                <a:effectLst/>
                <a:latin typeface="Verdana" pitchFamily="34" charset="0"/>
                <a:cs typeface="Arial" pitchFamily="34" charset="0"/>
              </a:rPr>
              <a:t>Operators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06143C"/>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6143C"/>
                </a:solidFill>
                <a:effectLst/>
                <a:latin typeface="Verdana" pitchFamily="34" charset="0"/>
                <a:cs typeface="Arial" pitchFamily="34" charset="0"/>
              </a:rPr>
              <a:t>Controls Experts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rgbClr val="06143C"/>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6143C"/>
                </a:solidFill>
                <a:effectLst/>
                <a:latin typeface="Verdana" pitchFamily="34" charset="0"/>
                <a:cs typeface="Arial" pitchFamily="34" charset="0"/>
              </a:rPr>
              <a:t>Accelerators Equipment </a:t>
            </a:r>
            <a:br>
              <a:rPr kumimoji="0" lang="en-GB" sz="1800" b="1" i="0" u="none" strike="noStrike" cap="none" normalizeH="0" baseline="0" smtClean="0">
                <a:ln>
                  <a:noFill/>
                </a:ln>
                <a:solidFill>
                  <a:srgbClr val="06143C"/>
                </a:solidFill>
                <a:effectLst/>
                <a:latin typeface="Verdana" pitchFamily="34" charset="0"/>
                <a:cs typeface="Arial" pitchFamily="34" charset="0"/>
              </a:rPr>
            </a:br>
            <a:r>
              <a:rPr kumimoji="0" lang="en-GB" sz="1800" b="1" i="0" u="none" strike="noStrike" cap="none" normalizeH="0" baseline="0" smtClean="0">
                <a:ln>
                  <a:noFill/>
                </a:ln>
                <a:solidFill>
                  <a:srgbClr val="06143C"/>
                </a:solidFill>
                <a:effectLst/>
                <a:latin typeface="Verdana" pitchFamily="34" charset="0"/>
                <a:cs typeface="Arial" pitchFamily="34" charset="0"/>
              </a:rPr>
              <a:t>Experts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803" name="Picture 11"/>
          <p:cNvPicPr>
            <a:picLocks noChangeAspect="1" noChangeArrowheads="1"/>
          </p:cNvPicPr>
          <p:nvPr/>
        </p:nvPicPr>
        <p:blipFill>
          <a:blip r:embed="rId9" cstate="print"/>
          <a:srcRect/>
          <a:stretch>
            <a:fillRect/>
          </a:stretch>
        </p:blipFill>
        <p:spPr bwMode="auto">
          <a:xfrm>
            <a:off x="-2268538" y="97212150"/>
            <a:ext cx="7605713" cy="482600"/>
          </a:xfrm>
          <a:prstGeom prst="rect">
            <a:avLst/>
          </a:prstGeom>
          <a:noFill/>
          <a:ln w="9525" algn="in">
            <a:noFill/>
            <a:miter lim="800000"/>
            <a:headEnd/>
            <a:tailEnd/>
          </a:ln>
          <a:effectLst/>
        </p:spPr>
      </p:pic>
      <p:sp>
        <p:nvSpPr>
          <p:cNvPr id="33804" name="Text Box 12"/>
          <p:cNvSpPr txBox="1">
            <a:spLocks noChangeArrowheads="1"/>
          </p:cNvSpPr>
          <p:nvPr/>
        </p:nvSpPr>
        <p:spPr bwMode="auto">
          <a:xfrm>
            <a:off x="-2316163" y="97262950"/>
            <a:ext cx="7605713" cy="412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Verdana" pitchFamily="34" charset="0"/>
                <a:cs typeface="Arial" pitchFamily="34" charset="0"/>
              </a:rPr>
              <a:t>Controls Configuration Graphical User Interfaces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805" name="Picture 13"/>
          <p:cNvPicPr>
            <a:picLocks noChangeAspect="1" noChangeArrowheads="1"/>
          </p:cNvPicPr>
          <p:nvPr/>
        </p:nvPicPr>
        <p:blipFill>
          <a:blip r:embed="rId10" cstate="print"/>
          <a:srcRect/>
          <a:stretch>
            <a:fillRect/>
          </a:stretch>
        </p:blipFill>
        <p:spPr bwMode="auto">
          <a:xfrm>
            <a:off x="-2149475" y="97282000"/>
            <a:ext cx="323850" cy="323850"/>
          </a:xfrm>
          <a:prstGeom prst="rect">
            <a:avLst/>
          </a:prstGeom>
          <a:noFill/>
          <a:ln w="9525" algn="in">
            <a:noFill/>
            <a:miter lim="800000"/>
            <a:headEnd/>
            <a:tailEnd/>
          </a:ln>
          <a:effectLst/>
        </p:spPr>
      </p:pic>
      <p:pic>
        <p:nvPicPr>
          <p:cNvPr id="33806" name="Picture 14"/>
          <p:cNvPicPr>
            <a:picLocks noChangeAspect="1" noChangeArrowheads="1"/>
          </p:cNvPicPr>
          <p:nvPr/>
        </p:nvPicPr>
        <p:blipFill>
          <a:blip r:embed="rId11" cstate="print"/>
          <a:srcRect/>
          <a:stretch>
            <a:fillRect/>
          </a:stretch>
        </p:blipFill>
        <p:spPr bwMode="auto">
          <a:xfrm>
            <a:off x="7908925" y="97623313"/>
            <a:ext cx="3101975" cy="2233612"/>
          </a:xfrm>
          <a:prstGeom prst="rect">
            <a:avLst/>
          </a:prstGeom>
          <a:noFill/>
          <a:ln w="9525" algn="in">
            <a:noFill/>
            <a:miter lim="800000"/>
            <a:headEnd/>
            <a:tailEnd/>
          </a:ln>
          <a:effectLst/>
        </p:spPr>
      </p:pic>
      <p:pic>
        <p:nvPicPr>
          <p:cNvPr id="33807" name="Picture 15"/>
          <p:cNvPicPr>
            <a:picLocks noChangeAspect="1" noChangeArrowheads="1"/>
          </p:cNvPicPr>
          <p:nvPr/>
        </p:nvPicPr>
        <p:blipFill>
          <a:blip r:embed="rId12" cstate="print"/>
          <a:srcRect/>
          <a:stretch>
            <a:fillRect/>
          </a:stretch>
        </p:blipFill>
        <p:spPr bwMode="auto">
          <a:xfrm>
            <a:off x="8937625" y="98107500"/>
            <a:ext cx="3852862" cy="2178050"/>
          </a:xfrm>
          <a:prstGeom prst="rect">
            <a:avLst/>
          </a:prstGeom>
          <a:noFill/>
          <a:ln w="9525" algn="in">
            <a:noFill/>
            <a:miter lim="800000"/>
            <a:headEnd/>
            <a:tailEnd/>
          </a:ln>
          <a:effectLst/>
        </p:spPr>
      </p:pic>
      <p:pic>
        <p:nvPicPr>
          <p:cNvPr id="33808" name="Picture 16" descr="rbac"/>
          <p:cNvPicPr>
            <a:picLocks noChangeAspect="1" noChangeArrowheads="1"/>
          </p:cNvPicPr>
          <p:nvPr/>
        </p:nvPicPr>
        <p:blipFill>
          <a:blip r:embed="rId13" cstate="print"/>
          <a:srcRect/>
          <a:stretch>
            <a:fillRect/>
          </a:stretch>
        </p:blipFill>
        <p:spPr bwMode="auto">
          <a:xfrm>
            <a:off x="9529762" y="99779138"/>
            <a:ext cx="3152775" cy="2143125"/>
          </a:xfrm>
          <a:prstGeom prst="rect">
            <a:avLst/>
          </a:prstGeom>
          <a:noFill/>
          <a:ln w="9525" algn="in">
            <a:noFill/>
            <a:miter lim="800000"/>
            <a:headEnd/>
            <a:tailEnd/>
          </a:ln>
          <a:effectLst/>
        </p:spPr>
      </p:pic>
      <p:pic>
        <p:nvPicPr>
          <p:cNvPr id="33809" name="Picture 17"/>
          <p:cNvPicPr>
            <a:picLocks noChangeAspect="1" noChangeArrowheads="1"/>
          </p:cNvPicPr>
          <p:nvPr/>
        </p:nvPicPr>
        <p:blipFill>
          <a:blip r:embed="rId7" cstate="print"/>
          <a:srcRect/>
          <a:stretch>
            <a:fillRect/>
          </a:stretch>
        </p:blipFill>
        <p:spPr bwMode="auto">
          <a:xfrm>
            <a:off x="4978400" y="99242563"/>
            <a:ext cx="4386262" cy="2570162"/>
          </a:xfrm>
          <a:prstGeom prst="rect">
            <a:avLst/>
          </a:prstGeom>
          <a:noFill/>
          <a:ln w="9525" algn="in">
            <a:noFill/>
            <a:miter lim="800000"/>
            <a:headEnd/>
            <a:tailEnd/>
          </a:ln>
          <a:effectLst/>
        </p:spPr>
      </p:pic>
      <p:sp>
        <p:nvSpPr>
          <p:cNvPr id="33810" name="Text Box 18"/>
          <p:cNvSpPr txBox="1">
            <a:spLocks noChangeArrowheads="1"/>
          </p:cNvSpPr>
          <p:nvPr/>
        </p:nvSpPr>
        <p:spPr bwMode="auto">
          <a:xfrm>
            <a:off x="4905375" y="99401313"/>
            <a:ext cx="4575175" cy="24526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Verdana" pitchFamily="34" charset="0"/>
                <a:cs typeface="Arial" pitchFamily="34" charset="0"/>
              </a:rPr>
              <a:t>Data Editing Interfaces</a:t>
            </a:r>
            <a:endParaRPr kumimoji="0" lang="en-US" sz="1800" b="0" i="0" u="none" strike="noStrike" cap="none" normalizeH="0" baseline="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00000"/>
                </a:solidFill>
                <a:effectLst/>
                <a:latin typeface="Verdana" pitchFamily="34" charset="0"/>
                <a:cs typeface="Arial" pitchFamily="34" charset="0"/>
              </a:rPr>
              <a:t> 12 Data Editors</a:t>
            </a:r>
            <a:br>
              <a:rPr kumimoji="0" lang="en-US" sz="1800" b="0" i="0" u="none" strike="noStrike" cap="none" normalizeH="0" baseline="0" smtClean="0">
                <a:ln>
                  <a:noFill/>
                </a:ln>
                <a:solidFill>
                  <a:srgbClr val="000000"/>
                </a:solidFill>
                <a:effectLst/>
                <a:latin typeface="Verdana" pitchFamily="34" charset="0"/>
                <a:cs typeface="Arial" pitchFamily="34" charset="0"/>
              </a:rPr>
            </a:b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00000"/>
                </a:solidFill>
                <a:effectLst/>
                <a:latin typeface="Verdana" pitchFamily="34" charset="0"/>
                <a:cs typeface="Arial" pitchFamily="34" charset="0"/>
              </a:rPr>
              <a:t> Oracle J2EE ADF technology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00000"/>
                </a:solidFill>
                <a:effectLst/>
                <a:latin typeface="Verdana" pitchFamily="34" charset="0"/>
                <a:cs typeface="Arial" pitchFamily="34" charset="0"/>
              </a:rPr>
              <a:t> 250 users</a:t>
            </a:r>
            <a:br>
              <a:rPr kumimoji="0" lang="en-US" sz="1800" b="0" i="0" u="none" strike="noStrike" cap="none" normalizeH="0" baseline="0" smtClean="0">
                <a:ln>
                  <a:noFill/>
                </a:ln>
                <a:solidFill>
                  <a:srgbClr val="000000"/>
                </a:solidFill>
                <a:effectLst/>
                <a:latin typeface="Verdana" pitchFamily="34" charset="0"/>
                <a:cs typeface="Arial" pitchFamily="34" charset="0"/>
              </a:rPr>
            </a:b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00000"/>
                </a:solidFill>
                <a:effectLst/>
                <a:latin typeface="Verdana" pitchFamily="34" charset="0"/>
                <a:cs typeface="Arial" pitchFamily="34" charset="0"/>
              </a:rPr>
              <a:t> Strict authorization</a:t>
            </a:r>
            <a:br>
              <a:rPr kumimoji="0" lang="en-US" sz="1800" b="0" i="0" u="none" strike="noStrike" cap="none" normalizeH="0" baseline="0" smtClean="0">
                <a:ln>
                  <a:noFill/>
                </a:ln>
                <a:solidFill>
                  <a:srgbClr val="000000"/>
                </a:solidFill>
                <a:effectLst/>
                <a:latin typeface="Verdana" pitchFamily="34" charset="0"/>
                <a:cs typeface="Arial" pitchFamily="34" charset="0"/>
              </a:rPr>
            </a:br>
            <a:r>
              <a:rPr kumimoji="0" lang="en-US" sz="1800" b="0" i="0" u="none" strike="noStrike" cap="none" normalizeH="0" baseline="0" noProof="1" smtClean="0">
                <a:ln>
                  <a:noFill/>
                </a:ln>
                <a:solidFill>
                  <a:srgbClr val="06143C"/>
                </a:solidFill>
                <a:effectLst/>
                <a:latin typeface="Wingdings" pitchFamily="2" charset="2"/>
                <a:cs typeface="Arial" pitchFamily="34" charset="0"/>
              </a:rPr>
              <a:t>ð</a:t>
            </a:r>
            <a:r>
              <a:rPr kumimoji="0" lang="en-US" sz="1800" b="0" i="0" u="none" strike="noStrike" cap="none" normalizeH="0" baseline="0" smtClean="0">
                <a:ln>
                  <a:noFill/>
                </a:ln>
                <a:solidFill>
                  <a:srgbClr val="000000"/>
                </a:solidFill>
                <a:effectLst/>
                <a:latin typeface="Verdana" pitchFamily="34" charset="0"/>
                <a:cs typeface="Arial" pitchFamily="34" charset="0"/>
              </a:rPr>
              <a:t> Fine grain access control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811" name="Picture 19" descr="j0424202[1]"/>
          <p:cNvPicPr>
            <a:picLocks noChangeAspect="1" noChangeArrowheads="1"/>
          </p:cNvPicPr>
          <p:nvPr/>
        </p:nvPicPr>
        <p:blipFill>
          <a:blip r:embed="rId14" cstate="print"/>
          <a:srcRect/>
          <a:stretch>
            <a:fillRect/>
          </a:stretch>
        </p:blipFill>
        <p:spPr bwMode="auto">
          <a:xfrm>
            <a:off x="8707437" y="100682425"/>
            <a:ext cx="522288" cy="747713"/>
          </a:xfrm>
          <a:prstGeom prst="rect">
            <a:avLst/>
          </a:prstGeom>
          <a:noFill/>
          <a:ln w="9525" algn="in">
            <a:noFill/>
            <a:miter lim="800000"/>
            <a:headEnd/>
            <a:tailEnd/>
          </a:ln>
          <a:effectLst/>
        </p:spPr>
      </p:pic>
      <p:sp>
        <p:nvSpPr>
          <p:cNvPr id="25" name="Rounded Rectangle 24"/>
          <p:cNvSpPr/>
          <p:nvPr/>
        </p:nvSpPr>
        <p:spPr bwMode="auto">
          <a:xfrm>
            <a:off x="6477000" y="5029200"/>
            <a:ext cx="2274398" cy="1219200"/>
          </a:xfrm>
          <a:prstGeom prst="roundRect">
            <a:avLst/>
          </a:prstGeom>
          <a:solidFill>
            <a:srgbClr val="FF9933"/>
          </a:solidFill>
          <a:ln w="9525" cap="flat" cmpd="sng" algn="ctr">
            <a:noFill/>
            <a:prstDash val="solid"/>
            <a:round/>
            <a:headEnd type="none" w="med" len="med"/>
            <a:tailEnd type="none" w="med" len="med"/>
          </a:ln>
          <a:effectLst>
            <a:innerShdw blurRad="114300">
              <a:prstClr val="black"/>
            </a:innerShdw>
          </a:effectLst>
        </p:spPr>
        <p:txBody>
          <a:bodyPr/>
          <a:lstStyle/>
          <a:p>
            <a:pPr eaLnBrk="0" hangingPunct="0">
              <a:defRPr/>
            </a:pPr>
            <a:r>
              <a:rPr lang="en-GB" sz="1600" b="1" dirty="0">
                <a:effectLst>
                  <a:outerShdw blurRad="38100" dist="38100" dir="2700000" algn="tl">
                    <a:srgbClr val="000000"/>
                  </a:outerShdw>
                </a:effectLst>
              </a:rPr>
              <a:t>Equipment Experts</a:t>
            </a:r>
            <a:br>
              <a:rPr lang="en-GB" sz="1600" b="1" dirty="0">
                <a:effectLst>
                  <a:outerShdw blurRad="38100" dist="38100" dir="2700000" algn="tl">
                    <a:srgbClr val="000000"/>
                  </a:outerShdw>
                </a:effectLst>
              </a:rPr>
            </a:br>
            <a:endParaRPr lang="en-GB" sz="1000" b="1" dirty="0">
              <a:effectLst>
                <a:outerShdw blurRad="38100" dist="38100" dir="2700000" algn="tl">
                  <a:srgbClr val="000000"/>
                </a:outerShdw>
              </a:effectLst>
            </a:endParaRPr>
          </a:p>
          <a:p>
            <a:pPr eaLnBrk="0" hangingPunct="0">
              <a:defRPr/>
            </a:pPr>
            <a:r>
              <a:rPr lang="en-GB" sz="1600" b="1" dirty="0">
                <a:effectLst>
                  <a:outerShdw blurRad="38100" dist="38100" dir="2700000" algn="tl">
                    <a:srgbClr val="000000"/>
                  </a:outerShdw>
                </a:effectLst>
              </a:rPr>
              <a:t>CO Experts</a:t>
            </a:r>
            <a:br>
              <a:rPr lang="en-GB" sz="1600" b="1" dirty="0">
                <a:effectLst>
                  <a:outerShdw blurRad="38100" dist="38100" dir="2700000" algn="tl">
                    <a:srgbClr val="000000"/>
                  </a:outerShdw>
                </a:effectLst>
              </a:rPr>
            </a:br>
            <a:endParaRPr lang="en-GB" sz="1000" b="1" dirty="0">
              <a:effectLst>
                <a:outerShdw blurRad="38100" dist="38100" dir="2700000" algn="tl">
                  <a:srgbClr val="000000"/>
                </a:outerShdw>
              </a:effectLst>
            </a:endParaRPr>
          </a:p>
          <a:p>
            <a:pPr eaLnBrk="0" hangingPunct="0">
              <a:defRPr/>
            </a:pPr>
            <a:r>
              <a:rPr lang="en-GB" sz="1600" b="1" dirty="0">
                <a:effectLst>
                  <a:outerShdw blurRad="38100" dist="38100" dir="2700000" algn="tl">
                    <a:srgbClr val="000000"/>
                  </a:outerShdw>
                </a:effectLst>
              </a:rPr>
              <a:t>Operators</a:t>
            </a:r>
          </a:p>
          <a:p>
            <a:pPr algn="ctr" eaLnBrk="0" hangingPunct="0">
              <a:defRPr/>
            </a:pPr>
            <a:endParaRPr lang="en-GB" sz="1400" b="1" dirty="0">
              <a:effectLst>
                <a:outerShdw blurRad="38100" dist="38100" dir="2700000" algn="tl">
                  <a:srgbClr val="000000"/>
                </a:outerShdw>
              </a:effectLst>
            </a:endParaRPr>
          </a:p>
        </p:txBody>
      </p:sp>
      <p:sp>
        <p:nvSpPr>
          <p:cNvPr id="26" name="Left Arrow 25"/>
          <p:cNvSpPr/>
          <p:nvPr/>
        </p:nvSpPr>
        <p:spPr bwMode="auto">
          <a:xfrm>
            <a:off x="4876800" y="5448300"/>
            <a:ext cx="1524000" cy="381000"/>
          </a:xfrm>
          <a:prstGeom prst="leftArrow">
            <a:avLst/>
          </a:prstGeom>
          <a:solidFill>
            <a:schemeClr val="bg1">
              <a:lumMod val="25000"/>
              <a:lumOff val="75000"/>
            </a:schemeClr>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27" name="AutoShape 4"/>
          <p:cNvSpPr>
            <a:spLocks noChangeArrowheads="1"/>
          </p:cNvSpPr>
          <p:nvPr/>
        </p:nvSpPr>
        <p:spPr bwMode="auto">
          <a:xfrm>
            <a:off x="2362200" y="4953000"/>
            <a:ext cx="2514600" cy="1447800"/>
          </a:xfrm>
          <a:prstGeom prst="can">
            <a:avLst>
              <a:gd name="adj" fmla="val 11542"/>
            </a:avLst>
          </a:prstGeom>
          <a:gradFill rotWithShape="1">
            <a:gsLst>
              <a:gs pos="0">
                <a:srgbClr val="2F4682">
                  <a:gamma/>
                  <a:shade val="46275"/>
                  <a:invGamma/>
                </a:srgbClr>
              </a:gs>
              <a:gs pos="50000">
                <a:srgbClr val="2F4682">
                  <a:alpha val="85001"/>
                </a:srgbClr>
              </a:gs>
              <a:gs pos="100000">
                <a:srgbClr val="2F4682">
                  <a:gamma/>
                  <a:shade val="46275"/>
                  <a:invGamma/>
                </a:srgbClr>
              </a:gs>
            </a:gsLst>
            <a:lin ang="0" scaled="1"/>
          </a:gradFill>
          <a:ln w="9525" algn="ctr">
            <a:solidFill>
              <a:srgbClr val="DBE6EF"/>
            </a:solidFill>
            <a:round/>
            <a:headEnd/>
            <a:tailEnd/>
          </a:ln>
          <a:effectLst/>
        </p:spPr>
        <p:txBody>
          <a:bodyPr vert="horz" wrap="square" lIns="36576" tIns="36576" rIns="36576" bIns="36576" numCol="1" anchor="t" anchorCtr="0" compatLnSpc="1">
            <a:prstTxWarp prst="textNoShape">
              <a:avLst/>
            </a:prstTxWarp>
          </a:bodyPr>
          <a:lstStyle/>
          <a:p>
            <a:pPr algn="ctr" fontAlgn="auto">
              <a:spcBef>
                <a:spcPts val="0"/>
              </a:spcBef>
              <a:spcAft>
                <a:spcPts val="0"/>
              </a:spcAft>
              <a:defRPr/>
            </a:pPr>
            <a:endParaRPr lang="en-US" b="1" kern="0" dirty="0" smtClean="0">
              <a:solidFill>
                <a:srgbClr val="000000"/>
              </a:solidFill>
              <a:latin typeface="Helvetica"/>
            </a:endParaRPr>
          </a:p>
          <a:p>
            <a:pPr algn="ctr" fontAlgn="auto">
              <a:spcBef>
                <a:spcPts val="0"/>
              </a:spcBef>
              <a:spcAft>
                <a:spcPts val="0"/>
              </a:spcAft>
              <a:defRPr/>
            </a:pPr>
            <a:r>
              <a:rPr lang="en-US" b="1" kern="0" dirty="0" smtClean="0">
                <a:latin typeface="Helvetica"/>
              </a:rPr>
              <a:t>Controls Configuration DB</a:t>
            </a:r>
            <a:endParaRPr lang="en-US" b="1" kern="0" dirty="0">
              <a:latin typeface="Helvetica"/>
            </a:endParaRPr>
          </a:p>
        </p:txBody>
      </p:sp>
      <p:sp>
        <p:nvSpPr>
          <p:cNvPr id="29"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15</a:t>
            </a:fld>
            <a:r>
              <a:rPr lang="en-US" dirty="0" smtClean="0"/>
              <a:t>/21</a:t>
            </a:r>
            <a:endParaRPr lang="en-US" dirty="0"/>
          </a:p>
        </p:txBody>
      </p:sp>
    </p:spTree>
  </p:cSld>
  <p:clrMapOvr>
    <a:masterClrMapping/>
  </p:clrMapOvr>
  <p:transition advTm="48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8" end="8"/>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22" presetClass="entr" presetSubtype="2" fill="hold" grpId="0" nodeType="with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Web-deployed applications</a:t>
            </a:r>
            <a:endParaRPr lang="en-US" dirty="0"/>
          </a:p>
        </p:txBody>
      </p:sp>
      <p:sp>
        <p:nvSpPr>
          <p:cNvPr id="48" name="Content Placeholder 2"/>
          <p:cNvSpPr txBox="1">
            <a:spLocks/>
          </p:cNvSpPr>
          <p:nvPr/>
        </p:nvSpPr>
        <p:spPr bwMode="auto">
          <a:xfrm>
            <a:off x="152400" y="685800"/>
            <a:ext cx="8991600" cy="56388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342900" indent="-342900">
              <a:spcBef>
                <a:spcPct val="20000"/>
              </a:spcBef>
              <a:buClr>
                <a:schemeClr val="hlink"/>
              </a:buClr>
              <a:buFont typeface="Wingdings" pitchFamily="2" charset="2"/>
              <a:buChar char="Ü"/>
            </a:pPr>
            <a:r>
              <a:rPr lang="en-GB" sz="2200" kern="0" dirty="0" smtClean="0">
                <a:solidFill>
                  <a:schemeClr val="tx2"/>
                </a:solidFill>
                <a:latin typeface="+mn-lt"/>
              </a:rPr>
              <a:t>Set of </a:t>
            </a:r>
            <a:r>
              <a:rPr lang="en-GB" sz="2200" kern="0" dirty="0" smtClean="0">
                <a:solidFill>
                  <a:srgbClr val="66FF66"/>
                </a:solidFill>
                <a:latin typeface="+mn-lt"/>
              </a:rPr>
              <a:t>12 Data Editing applications</a:t>
            </a:r>
            <a:r>
              <a:rPr lang="en-GB" sz="2200" kern="0" dirty="0" smtClean="0">
                <a:solidFill>
                  <a:schemeClr val="tx2"/>
                </a:solidFill>
                <a:latin typeface="+mn-lt"/>
              </a:rPr>
              <a:t>  &gt;200 editing forms </a:t>
            </a:r>
          </a:p>
          <a:p>
            <a:pPr marL="800100" lvl="1" indent="-342900">
              <a:spcBef>
                <a:spcPct val="20000"/>
              </a:spcBef>
              <a:buClr>
                <a:schemeClr val="hlink"/>
              </a:buClr>
              <a:buFont typeface="Wingdings" pitchFamily="2" charset="2"/>
              <a:buChar char="ð"/>
            </a:pPr>
            <a:r>
              <a:rPr lang="en-GB" sz="2000" kern="0" dirty="0" smtClean="0">
                <a:solidFill>
                  <a:schemeClr val="tx2"/>
                </a:solidFill>
                <a:latin typeface="+mn-lt"/>
              </a:rPr>
              <a:t>Based on Oracle </a:t>
            </a:r>
            <a:r>
              <a:rPr lang="en-GB" sz="2000" kern="0" dirty="0" smtClean="0">
                <a:solidFill>
                  <a:schemeClr val="tx2"/>
                </a:solidFill>
              </a:rPr>
              <a:t>APEX  and </a:t>
            </a:r>
            <a:r>
              <a:rPr lang="en-GB" sz="2000" kern="0" dirty="0" smtClean="0">
                <a:solidFill>
                  <a:schemeClr val="tx2"/>
                </a:solidFill>
                <a:latin typeface="+mn-lt"/>
              </a:rPr>
              <a:t>ADF (J2EE) </a:t>
            </a:r>
          </a:p>
          <a:p>
            <a:pPr marL="800100" lvl="1" indent="-342900">
              <a:spcBef>
                <a:spcPct val="20000"/>
              </a:spcBef>
              <a:buClr>
                <a:schemeClr val="hlink"/>
              </a:buClr>
              <a:buFont typeface="Wingdings" pitchFamily="2" charset="2"/>
              <a:buChar char="ð"/>
            </a:pPr>
            <a:r>
              <a:rPr lang="en-GB" sz="2000" kern="0" dirty="0" smtClean="0">
                <a:solidFill>
                  <a:schemeClr val="tx2"/>
                </a:solidFill>
                <a:latin typeface="+mn-lt"/>
              </a:rPr>
              <a:t>Strict authorization - </a:t>
            </a:r>
            <a:r>
              <a:rPr lang="en-GB" sz="2000" kern="0" dirty="0" smtClean="0">
                <a:solidFill>
                  <a:schemeClr val="tx2"/>
                </a:solidFill>
              </a:rPr>
              <a:t>248 users</a:t>
            </a:r>
            <a:endParaRPr lang="en-GB" sz="2000" kern="0" dirty="0" smtClean="0">
              <a:solidFill>
                <a:schemeClr val="tx2"/>
              </a:solidFill>
              <a:latin typeface="+mn-lt"/>
            </a:endParaRPr>
          </a:p>
          <a:p>
            <a:pPr marL="1257300" lvl="2" indent="-342900">
              <a:spcBef>
                <a:spcPct val="20000"/>
              </a:spcBef>
              <a:buClr>
                <a:schemeClr val="hlink"/>
              </a:buClr>
              <a:buFont typeface="Wingdings" pitchFamily="2" charset="2"/>
              <a:buChar char="§"/>
            </a:pPr>
            <a:r>
              <a:rPr lang="en-GB" kern="0" dirty="0" smtClean="0">
                <a:solidFill>
                  <a:schemeClr val="tx2"/>
                </a:solidFill>
                <a:latin typeface="+mn-lt"/>
              </a:rPr>
              <a:t>fine grain access control - custom authorization modules and </a:t>
            </a:r>
            <a:br>
              <a:rPr lang="en-GB" kern="0" dirty="0" smtClean="0">
                <a:solidFill>
                  <a:schemeClr val="tx2"/>
                </a:solidFill>
                <a:latin typeface="+mn-lt"/>
              </a:rPr>
            </a:br>
            <a:r>
              <a:rPr lang="en-GB" kern="0" dirty="0" smtClean="0">
                <a:solidFill>
                  <a:schemeClr val="tx2"/>
                </a:solidFill>
                <a:latin typeface="+mn-lt"/>
              </a:rPr>
              <a:t>Oracles’ ‘virtual private db’ features</a:t>
            </a:r>
            <a:br>
              <a:rPr lang="en-GB" kern="0" dirty="0" smtClean="0">
                <a:solidFill>
                  <a:schemeClr val="tx2"/>
                </a:solidFill>
                <a:latin typeface="+mn-lt"/>
              </a:rPr>
            </a:br>
            <a:endParaRPr lang="en-GB" sz="600" kern="0" dirty="0" smtClean="0">
              <a:solidFill>
                <a:schemeClr val="tx2"/>
              </a:solidFill>
              <a:latin typeface="+mn-lt"/>
            </a:endParaRPr>
          </a:p>
          <a:p>
            <a:pPr marL="342900" indent="-342900">
              <a:spcBef>
                <a:spcPct val="20000"/>
              </a:spcBef>
              <a:buClr>
                <a:schemeClr val="hlink"/>
              </a:buClr>
              <a:buFont typeface="Wingdings" pitchFamily="2" charset="2"/>
              <a:buChar char="Ü"/>
            </a:pPr>
            <a:r>
              <a:rPr lang="en-GB" sz="2200" kern="0" noProof="0" dirty="0" smtClean="0">
                <a:solidFill>
                  <a:srgbClr val="66FF66"/>
                </a:solidFill>
                <a:latin typeface="+mn-lt"/>
              </a:rPr>
              <a:t>Data Browser</a:t>
            </a:r>
            <a:r>
              <a:rPr lang="en-GB" sz="2200" kern="0" noProof="0" dirty="0" smtClean="0">
                <a:solidFill>
                  <a:schemeClr val="tx2"/>
                </a:solidFill>
                <a:latin typeface="+mn-lt"/>
              </a:rPr>
              <a:t> – 180 reports covering all areas of the CCDB</a:t>
            </a:r>
          </a:p>
          <a:p>
            <a:pPr marL="800100" lvl="1" indent="-342900">
              <a:spcBef>
                <a:spcPct val="20000"/>
              </a:spcBef>
              <a:buClr>
                <a:schemeClr val="hlink"/>
              </a:buClr>
              <a:buFont typeface="Wingdings" pitchFamily="2" charset="2"/>
              <a:buChar char="ð"/>
            </a:pPr>
            <a:r>
              <a:rPr lang="en-GB" sz="2000" kern="0" dirty="0" smtClean="0">
                <a:solidFill>
                  <a:schemeClr val="tx2"/>
                </a:solidFill>
                <a:latin typeface="+mn-lt"/>
              </a:rPr>
              <a:t>Based on Oracle APEX</a:t>
            </a:r>
          </a:p>
          <a:p>
            <a:pPr marL="800100" lvl="1" indent="-342900">
              <a:spcBef>
                <a:spcPct val="20000"/>
              </a:spcBef>
              <a:buClr>
                <a:schemeClr val="hlink"/>
              </a:buClr>
              <a:buFont typeface="Wingdings" pitchFamily="2" charset="2"/>
              <a:buChar char="ð"/>
            </a:pPr>
            <a:r>
              <a:rPr lang="en-GB" sz="2000" kern="0" dirty="0" smtClean="0">
                <a:solidFill>
                  <a:schemeClr val="tx2"/>
                </a:solidFill>
                <a:latin typeface="+mn-lt"/>
              </a:rPr>
              <a:t>More than 300 users</a:t>
            </a:r>
            <a:r>
              <a:rPr lang="en-GB" kern="0" dirty="0" smtClean="0">
                <a:solidFill>
                  <a:schemeClr val="tx2"/>
                </a:solidFill>
                <a:latin typeface="+mn-lt"/>
              </a:rPr>
              <a:t/>
            </a:r>
            <a:br>
              <a:rPr lang="en-GB" kern="0" dirty="0" smtClean="0">
                <a:solidFill>
                  <a:schemeClr val="tx2"/>
                </a:solidFill>
                <a:latin typeface="+mn-lt"/>
              </a:rPr>
            </a:br>
            <a:endParaRPr lang="en-GB" sz="800" kern="0" dirty="0" smtClean="0">
              <a:solidFill>
                <a:schemeClr val="tx2"/>
              </a:solidFill>
              <a:latin typeface="+mn-lt"/>
            </a:endParaRPr>
          </a:p>
        </p:txBody>
      </p:sp>
      <p:pic>
        <p:nvPicPr>
          <p:cNvPr id="34819" name="Picture 3"/>
          <p:cNvPicPr>
            <a:picLocks noChangeAspect="1" noChangeArrowheads="1"/>
          </p:cNvPicPr>
          <p:nvPr/>
        </p:nvPicPr>
        <p:blipFill>
          <a:blip r:embed="rId3" cstate="print"/>
          <a:srcRect/>
          <a:stretch>
            <a:fillRect/>
          </a:stretch>
        </p:blipFill>
        <p:spPr bwMode="auto">
          <a:xfrm>
            <a:off x="5105400" y="3155950"/>
            <a:ext cx="3852862" cy="2178050"/>
          </a:xfrm>
          <a:prstGeom prst="rect">
            <a:avLst/>
          </a:prstGeom>
          <a:noFill/>
          <a:ln w="9525" algn="in">
            <a:noFill/>
            <a:miter lim="800000"/>
            <a:headEnd/>
            <a:tailEnd/>
          </a:ln>
          <a:effectLst/>
        </p:spPr>
      </p:pic>
      <p:pic>
        <p:nvPicPr>
          <p:cNvPr id="34821" name="Picture 5" descr="rbac"/>
          <p:cNvPicPr>
            <a:picLocks noChangeAspect="1" noChangeArrowheads="1"/>
          </p:cNvPicPr>
          <p:nvPr/>
        </p:nvPicPr>
        <p:blipFill>
          <a:blip r:embed="rId4" cstate="print"/>
          <a:srcRect/>
          <a:stretch>
            <a:fillRect/>
          </a:stretch>
        </p:blipFill>
        <p:spPr bwMode="auto">
          <a:xfrm>
            <a:off x="5991225" y="4714875"/>
            <a:ext cx="3152775" cy="2143125"/>
          </a:xfrm>
          <a:prstGeom prst="rect">
            <a:avLst/>
          </a:prstGeom>
          <a:noFill/>
          <a:ln w="9525" algn="in">
            <a:noFill/>
            <a:miter lim="800000"/>
            <a:headEnd/>
            <a:tailEnd/>
          </a:ln>
          <a:effectLst/>
        </p:spPr>
      </p:pic>
      <p:pic>
        <p:nvPicPr>
          <p:cNvPr id="34822" name="Picture 6"/>
          <p:cNvPicPr>
            <a:picLocks noChangeAspect="1" noChangeArrowheads="1"/>
          </p:cNvPicPr>
          <p:nvPr/>
        </p:nvPicPr>
        <p:blipFill>
          <a:blip r:embed="rId5" cstate="print"/>
          <a:srcRect/>
          <a:stretch>
            <a:fillRect/>
          </a:stretch>
        </p:blipFill>
        <p:spPr bwMode="auto">
          <a:xfrm>
            <a:off x="381000" y="3719513"/>
            <a:ext cx="3551237" cy="2452687"/>
          </a:xfrm>
          <a:prstGeom prst="rect">
            <a:avLst/>
          </a:prstGeom>
          <a:noFill/>
          <a:ln w="9525" algn="in">
            <a:solidFill>
              <a:srgbClr val="2C54A2"/>
            </a:solidFill>
            <a:miter lim="800000"/>
            <a:headEnd/>
            <a:tailEnd/>
          </a:ln>
          <a:effectLst/>
        </p:spPr>
      </p:pic>
      <p:pic>
        <p:nvPicPr>
          <p:cNvPr id="34818" name="Picture 2"/>
          <p:cNvPicPr>
            <a:picLocks noChangeAspect="1" noChangeArrowheads="1"/>
          </p:cNvPicPr>
          <p:nvPr/>
        </p:nvPicPr>
        <p:blipFill>
          <a:blip r:embed="rId6" cstate="print"/>
          <a:srcRect/>
          <a:stretch>
            <a:fillRect/>
          </a:stretch>
        </p:blipFill>
        <p:spPr bwMode="auto">
          <a:xfrm>
            <a:off x="1676400" y="4572000"/>
            <a:ext cx="3384550" cy="2268537"/>
          </a:xfrm>
          <a:prstGeom prst="rect">
            <a:avLst/>
          </a:prstGeom>
          <a:noFill/>
          <a:ln w="9525" algn="in">
            <a:solidFill>
              <a:srgbClr val="2C54A2"/>
            </a:solidFill>
            <a:miter lim="800000"/>
            <a:headEnd/>
            <a:tailEnd/>
          </a:ln>
          <a:effectLst/>
        </p:spPr>
      </p:pic>
      <p:sp>
        <p:nvSpPr>
          <p:cNvPr id="10"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16</a:t>
            </a:fld>
            <a:r>
              <a:rPr lang="en-US" dirty="0" smtClean="0"/>
              <a:t>/21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xEl>
                                              <p:pRg st="6" end="6"/>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48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APIs and Scripts</a:t>
            </a:r>
            <a:endParaRPr lang="en-US" dirty="0"/>
          </a:p>
        </p:txBody>
      </p:sp>
      <p:sp>
        <p:nvSpPr>
          <p:cNvPr id="48" name="Content Placeholder 2"/>
          <p:cNvSpPr txBox="1">
            <a:spLocks/>
          </p:cNvSpPr>
          <p:nvPr/>
        </p:nvSpPr>
        <p:spPr bwMode="auto">
          <a:xfrm>
            <a:off x="228600" y="533400"/>
            <a:ext cx="8839200" cy="56388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342900" indent="-342900">
              <a:spcBef>
                <a:spcPct val="20000"/>
              </a:spcBef>
              <a:buClr>
                <a:schemeClr val="hlink"/>
              </a:buClr>
            </a:pPr>
            <a:endParaRPr kumimoji="0" lang="en-GB" sz="1000" b="0" i="0" u="none" strike="noStrike" kern="0" cap="none" spc="0" normalizeH="0" baseline="0" dirty="0" smtClean="0">
              <a:ln>
                <a:noFill/>
              </a:ln>
              <a:solidFill>
                <a:schemeClr val="tx2"/>
              </a:solidFill>
              <a:effectLst/>
              <a:uLnTx/>
              <a:uFillTx/>
              <a:latin typeface="+mn-lt"/>
              <a:ea typeface="+mn-ea"/>
              <a:cs typeface="+mn-cs"/>
            </a:endParaRPr>
          </a:p>
          <a:p>
            <a:pPr marL="342900" indent="-342900">
              <a:spcBef>
                <a:spcPct val="20000"/>
              </a:spcBef>
              <a:buClr>
                <a:schemeClr val="hlink"/>
              </a:buClr>
              <a:buFont typeface="Wingdings" pitchFamily="2" charset="2"/>
              <a:buChar char="Ü"/>
            </a:pPr>
            <a:r>
              <a:rPr lang="en-GB" sz="1900" kern="0" noProof="0" dirty="0" smtClean="0">
                <a:solidFill>
                  <a:schemeClr val="tx2"/>
                </a:solidFill>
                <a:latin typeface="+mn-lt"/>
              </a:rPr>
              <a:t>APIs to extract the data / generate files to be used by the different components of the Controls System</a:t>
            </a:r>
          </a:p>
          <a:p>
            <a:pPr marL="800100" lvl="1" indent="-342900">
              <a:spcBef>
                <a:spcPct val="20000"/>
              </a:spcBef>
              <a:buClr>
                <a:schemeClr val="hlink"/>
              </a:buClr>
              <a:buFont typeface="Wingdings" pitchFamily="2" charset="2"/>
              <a:buChar char="ð"/>
            </a:pPr>
            <a:r>
              <a:rPr lang="en-GB" sz="1700" kern="0" dirty="0" smtClean="0">
                <a:solidFill>
                  <a:srgbClr val="FFFFFF"/>
                </a:solidFill>
                <a:latin typeface="+mn-lt"/>
              </a:rPr>
              <a:t>Java APIs, e.g. Beam Interlock Systems, Java Directory Services</a:t>
            </a:r>
          </a:p>
          <a:p>
            <a:pPr marL="800100" lvl="1" indent="-342900">
              <a:spcBef>
                <a:spcPct val="20000"/>
              </a:spcBef>
              <a:buClr>
                <a:schemeClr val="hlink"/>
              </a:buClr>
              <a:buFont typeface="Wingdings" pitchFamily="2" charset="2"/>
              <a:buChar char="ð"/>
            </a:pPr>
            <a:r>
              <a:rPr lang="en-GB" sz="1700" kern="0" dirty="0" smtClean="0">
                <a:solidFill>
                  <a:srgbClr val="FFFFFF"/>
                </a:solidFill>
                <a:latin typeface="+mn-lt"/>
              </a:rPr>
              <a:t>PL/SQL, e.g. Front-Ends Drivers Generation, FESA, Timing</a:t>
            </a:r>
          </a:p>
          <a:p>
            <a:pPr marL="800100" lvl="1" indent="-342900">
              <a:spcBef>
                <a:spcPct val="20000"/>
              </a:spcBef>
              <a:buClr>
                <a:schemeClr val="hlink"/>
              </a:buClr>
              <a:buFont typeface="Wingdings" pitchFamily="2" charset="2"/>
              <a:buChar char="ð"/>
            </a:pPr>
            <a:r>
              <a:rPr lang="en-GB" sz="1700" dirty="0" smtClean="0">
                <a:latin typeface="+mn-lt"/>
              </a:rPr>
              <a:t>legacy Pro*C , e.g. </a:t>
            </a:r>
            <a:r>
              <a:rPr lang="en-GB" sz="1700" dirty="0" err="1" smtClean="0">
                <a:latin typeface="+mn-lt"/>
              </a:rPr>
              <a:t>dscinit</a:t>
            </a:r>
            <a:r>
              <a:rPr lang="en-GB" sz="1700" dirty="0" smtClean="0">
                <a:latin typeface="+mn-lt"/>
              </a:rPr>
              <a:t> (transfer.ref), </a:t>
            </a:r>
            <a:r>
              <a:rPr lang="en-GB" sz="1700" dirty="0" err="1" smtClean="0">
                <a:latin typeface="+mn-lt"/>
              </a:rPr>
              <a:t>dbrtgen</a:t>
            </a:r>
            <a:r>
              <a:rPr lang="en-GB" sz="1700" dirty="0" smtClean="0">
                <a:latin typeface="+mn-lt"/>
              </a:rPr>
              <a:t>, </a:t>
            </a:r>
            <a:r>
              <a:rPr lang="en-GB" sz="1700" dirty="0" err="1" smtClean="0">
                <a:latin typeface="+mn-lt"/>
              </a:rPr>
              <a:t>modgen</a:t>
            </a:r>
            <a:r>
              <a:rPr lang="en-GB" sz="1700" dirty="0" smtClean="0">
                <a:latin typeface="+mn-lt"/>
              </a:rPr>
              <a:t>, etc.</a:t>
            </a:r>
          </a:p>
          <a:p>
            <a:pPr marL="800100" lvl="1" indent="-342900">
              <a:spcBef>
                <a:spcPct val="20000"/>
              </a:spcBef>
              <a:buClr>
                <a:schemeClr val="hlink"/>
              </a:buClr>
              <a:buFont typeface="Wingdings" pitchFamily="2" charset="2"/>
              <a:buChar char="ð"/>
            </a:pPr>
            <a:r>
              <a:rPr lang="en-GB" sz="1700" kern="0" dirty="0" smtClean="0">
                <a:solidFill>
                  <a:srgbClr val="FFFFFF"/>
                </a:solidFill>
                <a:latin typeface="+mn-lt"/>
              </a:rPr>
              <a:t>Web-services to publish data into the Logbooks</a:t>
            </a:r>
            <a:r>
              <a:rPr lang="en-GB" kern="0" dirty="0" smtClean="0">
                <a:solidFill>
                  <a:srgbClr val="FFFFFF"/>
                </a:solidFill>
                <a:latin typeface="Arial Unicode MS"/>
              </a:rPr>
              <a:t/>
            </a:r>
            <a:br>
              <a:rPr lang="en-GB" kern="0" dirty="0" smtClean="0">
                <a:solidFill>
                  <a:srgbClr val="FFFFFF"/>
                </a:solidFill>
                <a:latin typeface="Arial Unicode MS"/>
              </a:rPr>
            </a:br>
            <a:endParaRPr lang="en-GB" kern="0" dirty="0" smtClean="0">
              <a:solidFill>
                <a:srgbClr val="FFFFFF"/>
              </a:solidFill>
              <a:latin typeface="Arial Unicode MS"/>
            </a:endParaRPr>
          </a:p>
          <a:p>
            <a:pPr marL="342900" indent="-342900">
              <a:spcBef>
                <a:spcPct val="20000"/>
              </a:spcBef>
              <a:buClr>
                <a:schemeClr val="hlink"/>
              </a:buClr>
              <a:buFont typeface="Wingdings" pitchFamily="2" charset="2"/>
              <a:buChar char="Ü"/>
            </a:pPr>
            <a:r>
              <a:rPr lang="en-GB" sz="1900" kern="0" dirty="0" smtClean="0">
                <a:solidFill>
                  <a:schemeClr val="tx2"/>
                </a:solidFill>
              </a:rPr>
              <a:t>Various output formats:</a:t>
            </a:r>
          </a:p>
          <a:p>
            <a:pPr marL="800100" lvl="1" indent="-342900">
              <a:spcBef>
                <a:spcPct val="20000"/>
              </a:spcBef>
              <a:buClr>
                <a:schemeClr val="hlink"/>
              </a:buClr>
              <a:buFont typeface="Wingdings" pitchFamily="2" charset="2"/>
              <a:buChar char="ð"/>
            </a:pPr>
            <a:r>
              <a:rPr lang="en-GB" sz="1700" kern="0" dirty="0" smtClean="0">
                <a:solidFill>
                  <a:srgbClr val="33CC33"/>
                </a:solidFill>
              </a:rPr>
              <a:t>text files </a:t>
            </a:r>
            <a:r>
              <a:rPr lang="en-GB" sz="1700" kern="0" dirty="0" smtClean="0">
                <a:solidFill>
                  <a:schemeClr val="tx2"/>
                </a:solidFill>
              </a:rPr>
              <a:t>for drivers generation, hardware and software configuration of computers, </a:t>
            </a:r>
            <a:r>
              <a:rPr lang="en-GB" sz="1700" kern="0" dirty="0" smtClean="0">
                <a:solidFill>
                  <a:srgbClr val="33CC33"/>
                </a:solidFill>
              </a:rPr>
              <a:t>XML</a:t>
            </a:r>
            <a:r>
              <a:rPr lang="en-GB" sz="1700" kern="0" dirty="0" smtClean="0">
                <a:solidFill>
                  <a:schemeClr val="tx2"/>
                </a:solidFill>
              </a:rPr>
              <a:t> and </a:t>
            </a:r>
            <a:r>
              <a:rPr lang="en-GB" sz="1700" kern="0" dirty="0" smtClean="0">
                <a:solidFill>
                  <a:srgbClr val="33CC33"/>
                </a:solidFill>
              </a:rPr>
              <a:t>binaries</a:t>
            </a:r>
            <a:r>
              <a:rPr lang="en-GB" sz="1700" kern="0" dirty="0" smtClean="0">
                <a:solidFill>
                  <a:schemeClr val="tx2"/>
                </a:solidFill>
              </a:rPr>
              <a:t> for Controls devices configuration, etc. </a:t>
            </a:r>
          </a:p>
          <a:p>
            <a:pPr marL="342900" indent="-342900">
              <a:spcBef>
                <a:spcPct val="20000"/>
              </a:spcBef>
              <a:buClr>
                <a:schemeClr val="hlink"/>
              </a:buClr>
            </a:pPr>
            <a:endParaRPr lang="en-GB" sz="1400" kern="0" dirty="0" smtClean="0">
              <a:solidFill>
                <a:srgbClr val="FFFFFF"/>
              </a:solidFill>
              <a:latin typeface="Arial Unicode MS"/>
            </a:endParaRPr>
          </a:p>
          <a:p>
            <a:pPr marL="342900" indent="-342900">
              <a:spcBef>
                <a:spcPct val="20000"/>
              </a:spcBef>
              <a:buClr>
                <a:schemeClr val="hlink"/>
              </a:buClr>
              <a:buFont typeface="Wingdings" pitchFamily="2" charset="2"/>
              <a:buChar char="Ü"/>
            </a:pPr>
            <a:r>
              <a:rPr lang="en-GB" dirty="0" smtClean="0"/>
              <a:t>Dedicated </a:t>
            </a:r>
            <a:r>
              <a:rPr lang="en-GB" dirty="0" smtClean="0">
                <a:solidFill>
                  <a:srgbClr val="33CC33"/>
                </a:solidFill>
              </a:rPr>
              <a:t>db accounts </a:t>
            </a:r>
            <a:r>
              <a:rPr lang="en-GB" dirty="0" smtClean="0"/>
              <a:t>exposing </a:t>
            </a:r>
            <a:r>
              <a:rPr lang="en-GB" dirty="0" smtClean="0">
                <a:solidFill>
                  <a:srgbClr val="33CC33"/>
                </a:solidFill>
              </a:rPr>
              <a:t>limited data sets</a:t>
            </a:r>
            <a:r>
              <a:rPr lang="en-GB" dirty="0" smtClean="0"/>
              <a:t> to Controls Configuration clients - CMW, RBAC, ADE RF Controls Configuration, </a:t>
            </a:r>
            <a:r>
              <a:rPr lang="en-GB" dirty="0" err="1" smtClean="0"/>
              <a:t>Cryo</a:t>
            </a:r>
            <a:r>
              <a:rPr lang="en-GB" dirty="0" smtClean="0"/>
              <a:t> FECs Configuration, VOS, Fixed Displays, </a:t>
            </a:r>
            <a:r>
              <a:rPr lang="en-GB" dirty="0" err="1" smtClean="0"/>
              <a:t>TNQuest</a:t>
            </a:r>
            <a:endParaRPr kumimoji="0" lang="en-GB" b="0" i="0" u="none" strike="noStrike" kern="0" cap="none" spc="0" normalizeH="0" dirty="0" smtClean="0">
              <a:ln>
                <a:noFill/>
              </a:ln>
              <a:solidFill>
                <a:schemeClr val="tx2"/>
              </a:solidFill>
              <a:effectLst/>
              <a:uLnTx/>
              <a:uFillTx/>
              <a:latin typeface="+mn-lt"/>
              <a:ea typeface="+mn-ea"/>
              <a:cs typeface="+mn-cs"/>
            </a:endParaRPr>
          </a:p>
        </p:txBody>
      </p:sp>
      <p:sp>
        <p:nvSpPr>
          <p:cNvPr id="50" name="Rounded Rectangle 49"/>
          <p:cNvSpPr/>
          <p:nvPr/>
        </p:nvSpPr>
        <p:spPr bwMode="auto">
          <a:xfrm>
            <a:off x="6807200" y="5346997"/>
            <a:ext cx="2184400" cy="1434803"/>
          </a:xfrm>
          <a:prstGeom prst="roundRect">
            <a:avLst/>
          </a:prstGeom>
          <a:solidFill>
            <a:srgbClr val="FF9933"/>
          </a:solidFill>
          <a:ln w="9525" cap="flat" cmpd="sng" algn="ctr">
            <a:noFill/>
            <a:prstDash val="solid"/>
            <a:round/>
            <a:headEnd type="none" w="med" len="med"/>
            <a:tailEnd type="none" w="med" len="med"/>
          </a:ln>
          <a:effectLst>
            <a:innerShdw blurRad="114300">
              <a:prstClr val="black"/>
            </a:innerShdw>
          </a:effectLst>
        </p:spPr>
        <p:txBody>
          <a:bodyPr/>
          <a:lstStyle/>
          <a:p>
            <a:pPr eaLnBrk="0" hangingPunct="0">
              <a:defRPr/>
            </a:pPr>
            <a:r>
              <a:rPr lang="en-GB" sz="1600" b="1" dirty="0">
                <a:effectLst>
                  <a:outerShdw blurRad="38100" dist="38100" dir="2700000" algn="tl">
                    <a:srgbClr val="000000"/>
                  </a:outerShdw>
                </a:effectLst>
              </a:rPr>
              <a:t>Equipment Experts</a:t>
            </a:r>
            <a:br>
              <a:rPr lang="en-GB" sz="1600" b="1" dirty="0">
                <a:effectLst>
                  <a:outerShdw blurRad="38100" dist="38100" dir="2700000" algn="tl">
                    <a:srgbClr val="000000"/>
                  </a:outerShdw>
                </a:effectLst>
              </a:rPr>
            </a:br>
            <a:endParaRPr lang="en-GB" sz="1600" b="1" dirty="0">
              <a:effectLst>
                <a:outerShdw blurRad="38100" dist="38100" dir="2700000" algn="tl">
                  <a:srgbClr val="000000"/>
                </a:outerShdw>
              </a:effectLst>
            </a:endParaRPr>
          </a:p>
          <a:p>
            <a:pPr eaLnBrk="0" hangingPunct="0">
              <a:defRPr/>
            </a:pPr>
            <a:r>
              <a:rPr lang="en-GB" sz="1600" b="1" dirty="0">
                <a:effectLst>
                  <a:outerShdw blurRad="38100" dist="38100" dir="2700000" algn="tl">
                    <a:srgbClr val="000000"/>
                  </a:outerShdw>
                </a:effectLst>
              </a:rPr>
              <a:t>CO Experts</a:t>
            </a:r>
            <a:br>
              <a:rPr lang="en-GB" sz="1600" b="1" dirty="0">
                <a:effectLst>
                  <a:outerShdw blurRad="38100" dist="38100" dir="2700000" algn="tl">
                    <a:srgbClr val="000000"/>
                  </a:outerShdw>
                </a:effectLst>
              </a:rPr>
            </a:br>
            <a:endParaRPr lang="en-GB" sz="1600" b="1" dirty="0">
              <a:effectLst>
                <a:outerShdw blurRad="38100" dist="38100" dir="2700000" algn="tl">
                  <a:srgbClr val="000000"/>
                </a:outerShdw>
              </a:effectLst>
            </a:endParaRPr>
          </a:p>
          <a:p>
            <a:pPr eaLnBrk="0" hangingPunct="0">
              <a:defRPr/>
            </a:pPr>
            <a:r>
              <a:rPr lang="en-GB" sz="1600" b="1" dirty="0">
                <a:effectLst>
                  <a:outerShdw blurRad="38100" dist="38100" dir="2700000" algn="tl">
                    <a:srgbClr val="000000"/>
                  </a:outerShdw>
                </a:effectLst>
              </a:rPr>
              <a:t>Operators</a:t>
            </a:r>
          </a:p>
          <a:p>
            <a:pPr algn="ctr" eaLnBrk="0" hangingPunct="0">
              <a:defRPr/>
            </a:pPr>
            <a:endParaRPr lang="en-GB" sz="1400" b="1" dirty="0">
              <a:effectLst>
                <a:outerShdw blurRad="38100" dist="38100" dir="2700000" algn="tl">
                  <a:srgbClr val="000000"/>
                </a:outerShdw>
              </a:effectLst>
            </a:endParaRPr>
          </a:p>
        </p:txBody>
      </p:sp>
      <p:sp>
        <p:nvSpPr>
          <p:cNvPr id="52" name="Left Arrow 51"/>
          <p:cNvSpPr/>
          <p:nvPr/>
        </p:nvSpPr>
        <p:spPr bwMode="auto">
          <a:xfrm>
            <a:off x="6083300" y="5867400"/>
            <a:ext cx="685800" cy="381000"/>
          </a:xfrm>
          <a:prstGeom prst="leftArrow">
            <a:avLst/>
          </a:prstGeom>
          <a:solidFill>
            <a:schemeClr val="bg1">
              <a:lumMod val="25000"/>
              <a:lumOff val="75000"/>
            </a:schemeClr>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53" name="Left Arrow 52"/>
          <p:cNvSpPr/>
          <p:nvPr/>
        </p:nvSpPr>
        <p:spPr bwMode="auto">
          <a:xfrm>
            <a:off x="2349500" y="5867400"/>
            <a:ext cx="685800" cy="304800"/>
          </a:xfrm>
          <a:prstGeom prst="leftArrow">
            <a:avLst/>
          </a:prstGeom>
          <a:solidFill>
            <a:schemeClr val="bg1">
              <a:lumMod val="25000"/>
              <a:lumOff val="75000"/>
            </a:schemeClr>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9" name="Rounded Rectangle 8"/>
          <p:cNvSpPr/>
          <p:nvPr/>
        </p:nvSpPr>
        <p:spPr bwMode="auto">
          <a:xfrm>
            <a:off x="3098800" y="5511800"/>
            <a:ext cx="533400" cy="1066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A</a:t>
            </a:r>
          </a:p>
          <a:p>
            <a:pPr marL="0" marR="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P</a:t>
            </a:r>
          </a:p>
          <a:p>
            <a:pPr marL="0" marR="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a:t>
            </a:r>
          </a:p>
          <a:p>
            <a:pPr marL="0" marR="0" indent="0" algn="l" defTabSz="914400" rtl="0" eaLnBrk="0" fontAlgn="base" latinLnBrk="0" hangingPunct="0">
              <a:lnSpc>
                <a:spcPct val="100000"/>
              </a:lnSpc>
              <a:spcBef>
                <a:spcPct val="0"/>
              </a:spcBef>
              <a:spcAft>
                <a:spcPct val="0"/>
              </a:spcAft>
              <a:buClrTx/>
              <a:buSzTx/>
              <a:buFontTx/>
              <a:buNone/>
              <a:tabLst/>
            </a:pPr>
            <a:r>
              <a:rPr lang="en-GB" sz="1600" dirty="0" smtClean="0">
                <a:latin typeface="Arial" charset="0"/>
              </a:rPr>
              <a:t>s</a:t>
            </a:r>
            <a:endParaRPr kumimoji="0" lang="en-GB" sz="1600" b="0" i="0" u="none" strike="noStrike" cap="none" normalizeH="0" baseline="0" dirty="0" smtClean="0">
              <a:ln>
                <a:noFill/>
              </a:ln>
              <a:solidFill>
                <a:schemeClr val="tx1"/>
              </a:solidFill>
              <a:effectLst/>
              <a:latin typeface="Arial" charset="0"/>
            </a:endParaRPr>
          </a:p>
        </p:txBody>
      </p:sp>
      <p:sp>
        <p:nvSpPr>
          <p:cNvPr id="12" name="Cloud 11"/>
          <p:cNvSpPr/>
          <p:nvPr/>
        </p:nvSpPr>
        <p:spPr bwMode="auto">
          <a:xfrm>
            <a:off x="228600" y="5181600"/>
            <a:ext cx="2133600" cy="16002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XML,</a:t>
            </a:r>
            <a:r>
              <a:rPr kumimoji="0" lang="en-GB" sz="1800" b="0" i="0" u="none" strike="noStrike" cap="none" normalizeH="0" dirty="0" smtClean="0">
                <a:ln>
                  <a:noFill/>
                </a:ln>
                <a:solidFill>
                  <a:schemeClr val="tx1"/>
                </a:solidFill>
                <a:effectLst/>
                <a:latin typeface="Arial" charset="0"/>
              </a:rPr>
              <a:t> </a:t>
            </a:r>
            <a:r>
              <a:rPr kumimoji="0" lang="en-GB" sz="1800" b="0" i="0" u="none" strike="noStrike" cap="none" normalizeH="0" baseline="0" dirty="0" err="1" smtClean="0">
                <a:ln>
                  <a:noFill/>
                </a:ln>
                <a:solidFill>
                  <a:schemeClr val="tx1"/>
                </a:solidFill>
                <a:effectLst/>
                <a:latin typeface="Arial" charset="0"/>
              </a:rPr>
              <a:t>Config</a:t>
            </a:r>
            <a:r>
              <a:rPr kumimoji="0" lang="en-GB" sz="1800" b="0" i="0" u="none" strike="noStrike" cap="none" normalizeH="0" baseline="0" dirty="0" smtClean="0">
                <a:ln>
                  <a:noFill/>
                </a:ln>
                <a:solidFill>
                  <a:schemeClr val="tx1"/>
                </a:solidFill>
                <a:effectLst/>
                <a:latin typeface="Arial" charset="0"/>
              </a:rPr>
              <a:t> files, binaries, etc</a:t>
            </a:r>
          </a:p>
        </p:txBody>
      </p:sp>
      <p:sp>
        <p:nvSpPr>
          <p:cNvPr id="11" name="AutoShape 4"/>
          <p:cNvSpPr>
            <a:spLocks noChangeArrowheads="1"/>
          </p:cNvSpPr>
          <p:nvPr/>
        </p:nvSpPr>
        <p:spPr bwMode="auto">
          <a:xfrm>
            <a:off x="3657600" y="5334000"/>
            <a:ext cx="2362200" cy="1295400"/>
          </a:xfrm>
          <a:prstGeom prst="can">
            <a:avLst>
              <a:gd name="adj" fmla="val 11542"/>
            </a:avLst>
          </a:prstGeom>
          <a:gradFill rotWithShape="1">
            <a:gsLst>
              <a:gs pos="0">
                <a:srgbClr val="2F4682">
                  <a:gamma/>
                  <a:shade val="46275"/>
                  <a:invGamma/>
                </a:srgbClr>
              </a:gs>
              <a:gs pos="50000">
                <a:srgbClr val="2F4682">
                  <a:alpha val="85001"/>
                </a:srgbClr>
              </a:gs>
              <a:gs pos="100000">
                <a:srgbClr val="2F4682">
                  <a:gamma/>
                  <a:shade val="46275"/>
                  <a:invGamma/>
                </a:srgbClr>
              </a:gs>
            </a:gsLst>
            <a:lin ang="0" scaled="1"/>
          </a:gradFill>
          <a:ln w="9525" algn="ctr">
            <a:solidFill>
              <a:srgbClr val="DBE6EF"/>
            </a:solidFill>
            <a:round/>
            <a:headEnd/>
            <a:tailEnd/>
          </a:ln>
          <a:effectLst/>
        </p:spPr>
        <p:txBody>
          <a:bodyPr vert="horz" wrap="square" lIns="36576" tIns="36576" rIns="36576" bIns="36576" numCol="1" anchor="t" anchorCtr="0" compatLnSpc="1">
            <a:prstTxWarp prst="textNoShape">
              <a:avLst/>
            </a:prstTxWarp>
          </a:bodyPr>
          <a:lstStyle/>
          <a:p>
            <a:pPr algn="ctr" fontAlgn="auto">
              <a:spcBef>
                <a:spcPts val="0"/>
              </a:spcBef>
              <a:spcAft>
                <a:spcPts val="0"/>
              </a:spcAft>
              <a:defRPr/>
            </a:pPr>
            <a:endParaRPr lang="en-US" b="1" kern="0" dirty="0" smtClean="0">
              <a:solidFill>
                <a:srgbClr val="000000"/>
              </a:solidFill>
              <a:latin typeface="Helvetica"/>
            </a:endParaRPr>
          </a:p>
          <a:p>
            <a:pPr algn="ctr" fontAlgn="auto">
              <a:spcBef>
                <a:spcPts val="0"/>
              </a:spcBef>
              <a:spcAft>
                <a:spcPts val="0"/>
              </a:spcAft>
              <a:defRPr/>
            </a:pPr>
            <a:r>
              <a:rPr lang="en-US" b="1" kern="0" dirty="0" smtClean="0">
                <a:latin typeface="Helvetica"/>
              </a:rPr>
              <a:t>Controls Configuration DB</a:t>
            </a:r>
            <a:endParaRPr lang="en-US" b="1" kern="0" dirty="0">
              <a:latin typeface="Helvetica"/>
            </a:endParaRPr>
          </a:p>
        </p:txBody>
      </p:sp>
      <p:sp>
        <p:nvSpPr>
          <p:cNvPr id="14"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17</a:t>
            </a:fld>
            <a:r>
              <a:rPr lang="en-US" dirty="0" smtClean="0"/>
              <a:t>/21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Data Security</a:t>
            </a:r>
            <a:endParaRPr lang="en-US" dirty="0"/>
          </a:p>
        </p:txBody>
      </p:sp>
      <p:sp>
        <p:nvSpPr>
          <p:cNvPr id="48" name="Content Placeholder 2"/>
          <p:cNvSpPr txBox="1">
            <a:spLocks/>
          </p:cNvSpPr>
          <p:nvPr/>
        </p:nvSpPr>
        <p:spPr bwMode="auto">
          <a:xfrm>
            <a:off x="228600" y="685800"/>
            <a:ext cx="8839200" cy="56388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342900" indent="-342900">
              <a:spcBef>
                <a:spcPct val="20000"/>
              </a:spcBef>
              <a:buClr>
                <a:schemeClr val="hlink"/>
              </a:buClr>
            </a:pPr>
            <a:endParaRPr kumimoji="0" lang="en-GB" sz="1000" b="0" i="0" u="none" strike="noStrike" kern="0" cap="none" spc="0" normalizeH="0" baseline="0" dirty="0" smtClean="0">
              <a:ln>
                <a:noFill/>
              </a:ln>
              <a:solidFill>
                <a:schemeClr val="tx2"/>
              </a:solidFill>
              <a:effectLst/>
              <a:uLnTx/>
              <a:uFillTx/>
              <a:latin typeface="+mn-lt"/>
              <a:ea typeface="+mn-ea"/>
              <a:cs typeface="+mn-cs"/>
            </a:endParaRPr>
          </a:p>
          <a:p>
            <a:pPr marL="342900" indent="-342900">
              <a:spcBef>
                <a:spcPct val="20000"/>
              </a:spcBef>
              <a:buClr>
                <a:schemeClr val="hlink"/>
              </a:buClr>
              <a:buFont typeface="Wingdings" pitchFamily="2" charset="2"/>
              <a:buChar char="Ü"/>
            </a:pPr>
            <a:r>
              <a:rPr lang="en-GB" sz="2200" kern="0" dirty="0" smtClean="0">
                <a:solidFill>
                  <a:srgbClr val="66FF66"/>
                </a:solidFill>
              </a:rPr>
              <a:t>Data security is paramount in the Controls Configuration</a:t>
            </a:r>
          </a:p>
          <a:p>
            <a:pPr marL="800100" lvl="1" indent="-342900">
              <a:spcBef>
                <a:spcPct val="20000"/>
              </a:spcBef>
              <a:buClr>
                <a:schemeClr val="hlink"/>
              </a:buClr>
              <a:buFont typeface="Wingdings" pitchFamily="2" charset="2"/>
              <a:buChar char="ð"/>
            </a:pPr>
            <a:r>
              <a:rPr lang="en-GB" sz="2000" kern="0" dirty="0" smtClean="0">
                <a:solidFill>
                  <a:schemeClr val="tx2"/>
                </a:solidFill>
              </a:rPr>
              <a:t>Audit of every session opened in the CCDB</a:t>
            </a:r>
          </a:p>
          <a:p>
            <a:pPr marL="1257300" lvl="2" indent="-342900">
              <a:spcBef>
                <a:spcPct val="20000"/>
              </a:spcBef>
              <a:buClr>
                <a:schemeClr val="hlink"/>
              </a:buClr>
              <a:buFont typeface="Wingdings" pitchFamily="2" charset="2"/>
              <a:buChar char="§"/>
            </a:pPr>
            <a:r>
              <a:rPr lang="en-GB" kern="0" dirty="0" smtClean="0">
                <a:solidFill>
                  <a:schemeClr val="tx2"/>
                </a:solidFill>
              </a:rPr>
              <a:t>To know: who did what and when</a:t>
            </a:r>
          </a:p>
          <a:p>
            <a:pPr marL="800100" lvl="1" indent="-342900">
              <a:spcBef>
                <a:spcPct val="20000"/>
              </a:spcBef>
              <a:buClr>
                <a:schemeClr val="hlink"/>
              </a:buClr>
              <a:buFont typeface="Wingdings" pitchFamily="2" charset="2"/>
              <a:buChar char="ð"/>
            </a:pPr>
            <a:r>
              <a:rPr lang="en-GB" sz="2000" kern="0" dirty="0" smtClean="0">
                <a:solidFill>
                  <a:schemeClr val="tx2"/>
                </a:solidFill>
              </a:rPr>
              <a:t>Tracing data changes</a:t>
            </a:r>
          </a:p>
          <a:p>
            <a:pPr marL="1257300" lvl="2" indent="-342900">
              <a:spcBef>
                <a:spcPct val="20000"/>
              </a:spcBef>
              <a:buClr>
                <a:schemeClr val="hlink"/>
              </a:buClr>
              <a:buFont typeface="Wingdings" pitchFamily="2" charset="2"/>
              <a:buChar char="§"/>
            </a:pPr>
            <a:r>
              <a:rPr lang="en-GB" kern="0" dirty="0" smtClean="0">
                <a:solidFill>
                  <a:schemeClr val="tx2"/>
                </a:solidFill>
              </a:rPr>
              <a:t>History framework</a:t>
            </a:r>
          </a:p>
          <a:p>
            <a:pPr marL="1257300" lvl="2" indent="-342900">
              <a:spcBef>
                <a:spcPct val="20000"/>
              </a:spcBef>
              <a:buClr>
                <a:schemeClr val="hlink"/>
              </a:buClr>
              <a:buFont typeface="Wingdings" pitchFamily="2" charset="2"/>
              <a:buChar char="§"/>
            </a:pPr>
            <a:r>
              <a:rPr lang="en-GB" kern="0" dirty="0" smtClean="0">
                <a:solidFill>
                  <a:schemeClr val="tx2"/>
                </a:solidFill>
              </a:rPr>
              <a:t>All data modifications are recorded since 2005 and kept on-line</a:t>
            </a:r>
          </a:p>
          <a:p>
            <a:pPr marL="800100" lvl="1" indent="-342900">
              <a:spcBef>
                <a:spcPct val="20000"/>
              </a:spcBef>
              <a:buClr>
                <a:schemeClr val="hlink"/>
              </a:buClr>
              <a:buFont typeface="Wingdings" pitchFamily="2" charset="2"/>
              <a:buChar char="ð"/>
            </a:pPr>
            <a:endParaRPr lang="en-GB" sz="2000" kern="0" dirty="0" smtClean="0">
              <a:solidFill>
                <a:srgbClr val="66FF66"/>
              </a:solidFill>
            </a:endParaRPr>
          </a:p>
          <a:p>
            <a:pPr marL="342900" indent="-342900">
              <a:spcBef>
                <a:spcPct val="20000"/>
              </a:spcBef>
              <a:buClr>
                <a:schemeClr val="hlink"/>
              </a:buClr>
              <a:buFont typeface="Wingdings" pitchFamily="2" charset="2"/>
              <a:buChar char="Ü"/>
            </a:pPr>
            <a:r>
              <a:rPr lang="en-GB" sz="2200" kern="0" dirty="0" smtClean="0">
                <a:solidFill>
                  <a:srgbClr val="66FF66"/>
                </a:solidFill>
              </a:rPr>
              <a:t>History Log Browser</a:t>
            </a:r>
          </a:p>
          <a:p>
            <a:pPr marL="800100" lvl="1" indent="-342900">
              <a:spcBef>
                <a:spcPct val="20000"/>
              </a:spcBef>
              <a:buClr>
                <a:schemeClr val="hlink"/>
              </a:buClr>
              <a:buFont typeface="Wingdings" pitchFamily="2" charset="2"/>
              <a:buChar char="ð"/>
            </a:pPr>
            <a:r>
              <a:rPr lang="en-GB" sz="2000" kern="0" dirty="0" smtClean="0">
                <a:solidFill>
                  <a:schemeClr val="tx2"/>
                </a:solidFill>
              </a:rPr>
              <a:t>gives access to the history logs</a:t>
            </a:r>
          </a:p>
          <a:p>
            <a:pPr marL="800100" lvl="1" indent="-342900">
              <a:spcBef>
                <a:spcPct val="20000"/>
              </a:spcBef>
              <a:buClr>
                <a:schemeClr val="hlink"/>
              </a:buClr>
              <a:buFont typeface="Wingdings" pitchFamily="2" charset="2"/>
              <a:buChar char="ð"/>
            </a:pPr>
            <a:r>
              <a:rPr lang="en-GB" sz="2000" kern="0" dirty="0" smtClean="0">
                <a:solidFill>
                  <a:schemeClr val="tx2"/>
                </a:solidFill>
              </a:rPr>
              <a:t>Used a lot by the Controls </a:t>
            </a:r>
            <a:br>
              <a:rPr lang="en-GB" sz="2000" kern="0" dirty="0" smtClean="0">
                <a:solidFill>
                  <a:schemeClr val="tx2"/>
                </a:solidFill>
              </a:rPr>
            </a:br>
            <a:r>
              <a:rPr lang="en-GB" sz="2000" kern="0" dirty="0" smtClean="0">
                <a:solidFill>
                  <a:schemeClr val="tx2"/>
                </a:solidFill>
              </a:rPr>
              <a:t>Exploitation team </a:t>
            </a:r>
          </a:p>
        </p:txBody>
      </p:sp>
      <p:pic>
        <p:nvPicPr>
          <p:cNvPr id="4" name="Picture 11"/>
          <p:cNvPicPr>
            <a:picLocks noChangeAspect="1" noChangeArrowheads="1"/>
          </p:cNvPicPr>
          <p:nvPr/>
        </p:nvPicPr>
        <p:blipFill>
          <a:blip r:embed="rId3" cstate="print"/>
          <a:srcRect/>
          <a:stretch>
            <a:fillRect/>
          </a:stretch>
        </p:blipFill>
        <p:spPr bwMode="auto">
          <a:xfrm>
            <a:off x="4769552" y="3095172"/>
            <a:ext cx="4374448" cy="2971800"/>
          </a:xfrm>
          <a:prstGeom prst="rect">
            <a:avLst/>
          </a:prstGeom>
          <a:noFill/>
          <a:ln w="9525">
            <a:noFill/>
            <a:miter lim="800000"/>
            <a:headEnd/>
            <a:tailEnd/>
          </a:ln>
        </p:spPr>
      </p:pic>
      <p:sp>
        <p:nvSpPr>
          <p:cNvPr id="9" name="Oval 11"/>
          <p:cNvSpPr>
            <a:spLocks noChangeArrowheads="1"/>
          </p:cNvSpPr>
          <p:nvPr/>
        </p:nvSpPr>
        <p:spPr bwMode="auto">
          <a:xfrm>
            <a:off x="4800600" y="5181600"/>
            <a:ext cx="381000" cy="228600"/>
          </a:xfrm>
          <a:prstGeom prst="ellipse">
            <a:avLst/>
          </a:prstGeom>
          <a:noFill/>
          <a:ln w="19050">
            <a:solidFill>
              <a:srgbClr val="CC3300"/>
            </a:solidFill>
            <a:round/>
            <a:headEnd/>
            <a:tailEnd/>
          </a:ln>
        </p:spPr>
        <p:txBody>
          <a:bodyPr wrap="none" anchor="ctr"/>
          <a:lstStyle/>
          <a:p>
            <a:endParaRPr lang="en-GB"/>
          </a:p>
        </p:txBody>
      </p:sp>
      <p:pic>
        <p:nvPicPr>
          <p:cNvPr id="12" name="Picture 13"/>
          <p:cNvPicPr>
            <a:picLocks noChangeAspect="1" noChangeArrowheads="1"/>
          </p:cNvPicPr>
          <p:nvPr/>
        </p:nvPicPr>
        <p:blipFill>
          <a:blip r:embed="rId4" cstate="print"/>
          <a:srcRect/>
          <a:stretch>
            <a:fillRect/>
          </a:stretch>
        </p:blipFill>
        <p:spPr bwMode="auto">
          <a:xfrm>
            <a:off x="731837" y="5422969"/>
            <a:ext cx="5973763" cy="1435031"/>
          </a:xfrm>
          <a:prstGeom prst="rect">
            <a:avLst/>
          </a:prstGeom>
          <a:noFill/>
          <a:ln w="9525">
            <a:noFill/>
            <a:miter lim="800000"/>
            <a:headEnd/>
            <a:tailEnd/>
          </a:ln>
        </p:spPr>
      </p:pic>
      <p:sp>
        <p:nvSpPr>
          <p:cNvPr id="8"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18</a:t>
            </a:fld>
            <a:r>
              <a:rPr lang="en-US" dirty="0" smtClean="0"/>
              <a:t>/21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xEl>
                                              <p:pRg st="10" end="1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Quality Assurance</a:t>
            </a:r>
            <a:endParaRPr lang="en-US" dirty="0"/>
          </a:p>
        </p:txBody>
      </p:sp>
      <p:sp>
        <p:nvSpPr>
          <p:cNvPr id="48" name="Content Placeholder 2"/>
          <p:cNvSpPr txBox="1">
            <a:spLocks/>
          </p:cNvSpPr>
          <p:nvPr/>
        </p:nvSpPr>
        <p:spPr bwMode="auto">
          <a:xfrm>
            <a:off x="228600" y="533400"/>
            <a:ext cx="8839200" cy="56388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342900" indent="-342900">
              <a:spcBef>
                <a:spcPct val="20000"/>
              </a:spcBef>
              <a:buClr>
                <a:schemeClr val="hlink"/>
              </a:buClr>
            </a:pPr>
            <a:endParaRPr kumimoji="0" lang="en-GB" sz="1000" b="0" i="0" u="none" strike="noStrike" kern="0" cap="none" spc="0" normalizeH="0" baseline="0" dirty="0" smtClean="0">
              <a:ln>
                <a:noFill/>
              </a:ln>
              <a:solidFill>
                <a:schemeClr val="tx2"/>
              </a:solidFill>
              <a:effectLst/>
              <a:uLnTx/>
              <a:uFillTx/>
              <a:latin typeface="+mn-lt"/>
              <a:ea typeface="+mn-ea"/>
              <a:cs typeface="+mn-cs"/>
            </a:endParaRPr>
          </a:p>
          <a:p>
            <a:pPr marL="285750" indent="-285750">
              <a:spcBef>
                <a:spcPct val="20000"/>
              </a:spcBef>
              <a:buClr>
                <a:schemeClr val="hlink"/>
              </a:buClr>
              <a:buSzPct val="120000"/>
              <a:buFont typeface="Wingdings" pitchFamily="2" charset="2"/>
              <a:buChar char="Ü"/>
              <a:defRPr/>
            </a:pPr>
            <a:r>
              <a:rPr kumimoji="0" lang="en-GB" sz="2100" b="0" i="0" u="none" strike="noStrike" kern="0" cap="none" spc="0" normalizeH="0" baseline="0" noProof="0" dirty="0" smtClean="0">
                <a:ln>
                  <a:noFill/>
                </a:ln>
                <a:solidFill>
                  <a:schemeClr val="tx2"/>
                </a:solidFill>
                <a:effectLst/>
                <a:uLnTx/>
                <a:uFillTx/>
                <a:latin typeface="+mn-lt"/>
              </a:rPr>
              <a:t>Controls Configuration – extremely</a:t>
            </a:r>
            <a:r>
              <a:rPr kumimoji="0" lang="en-GB" sz="2100" b="0" i="0" u="none" strike="noStrike" kern="0" cap="none" spc="0" normalizeH="0" noProof="0" dirty="0" smtClean="0">
                <a:ln>
                  <a:noFill/>
                </a:ln>
                <a:solidFill>
                  <a:schemeClr val="tx2"/>
                </a:solidFill>
                <a:effectLst/>
                <a:uLnTx/>
                <a:uFillTx/>
                <a:latin typeface="+mn-lt"/>
              </a:rPr>
              <a:t> dynamic environment – has to </a:t>
            </a:r>
            <a:r>
              <a:rPr kumimoji="0" lang="en-GB" sz="2100" b="0" i="0" u="none" strike="noStrike" kern="0" cap="none" spc="0" normalizeH="0" noProof="0" dirty="0" smtClean="0">
                <a:ln>
                  <a:noFill/>
                </a:ln>
                <a:solidFill>
                  <a:srgbClr val="33CC33"/>
                </a:solidFill>
                <a:effectLst/>
                <a:uLnTx/>
                <a:uFillTx/>
                <a:latin typeface="+mn-lt"/>
              </a:rPr>
              <a:t>follow-up all changes </a:t>
            </a:r>
            <a:r>
              <a:rPr kumimoji="0" lang="en-GB" sz="2100" b="0" i="0" u="none" strike="noStrike" kern="0" cap="none" spc="0" normalizeH="0" noProof="0" dirty="0" smtClean="0">
                <a:ln>
                  <a:noFill/>
                </a:ln>
                <a:solidFill>
                  <a:schemeClr val="tx2"/>
                </a:solidFill>
                <a:effectLst/>
                <a:uLnTx/>
                <a:uFillTx/>
                <a:latin typeface="+mn-lt"/>
              </a:rPr>
              <a:t>in all systems using the service</a:t>
            </a:r>
          </a:p>
          <a:p>
            <a:pPr marL="285750" indent="-285750">
              <a:spcBef>
                <a:spcPct val="20000"/>
              </a:spcBef>
              <a:buClr>
                <a:schemeClr val="hlink"/>
              </a:buClr>
              <a:buSzPct val="120000"/>
              <a:buFont typeface="Wingdings" pitchFamily="2" charset="2"/>
              <a:buChar char="Ü"/>
              <a:defRPr/>
            </a:pPr>
            <a:endParaRPr kumimoji="0" lang="en-GB" sz="600" b="0" i="0" u="none" strike="noStrike" kern="0" cap="none" spc="0" normalizeH="0" noProof="0" dirty="0" smtClean="0">
              <a:ln>
                <a:noFill/>
              </a:ln>
              <a:solidFill>
                <a:schemeClr val="tx2"/>
              </a:solidFill>
              <a:effectLst/>
              <a:uLnTx/>
              <a:uFillTx/>
              <a:latin typeface="+mn-lt"/>
            </a:endParaRPr>
          </a:p>
          <a:p>
            <a:pPr marL="742950" lvl="1" indent="-285750">
              <a:spcBef>
                <a:spcPct val="20000"/>
              </a:spcBef>
              <a:buClr>
                <a:schemeClr val="hlink"/>
              </a:buClr>
              <a:buSzPct val="120000"/>
              <a:buFont typeface="Wingdings" pitchFamily="2" charset="2"/>
              <a:buChar char="ð"/>
              <a:defRPr/>
            </a:pPr>
            <a:r>
              <a:rPr lang="en-GB" sz="1900" kern="0" dirty="0" smtClean="0">
                <a:solidFill>
                  <a:schemeClr val="tx2"/>
                </a:solidFill>
                <a:latin typeface="+mn-lt"/>
              </a:rPr>
              <a:t>N</a:t>
            </a:r>
            <a:r>
              <a:rPr kumimoji="0" lang="en-GB" sz="1900" b="0" i="0" u="none" strike="noStrike" kern="0" cap="none" spc="0" normalizeH="0" noProof="0" dirty="0" err="1" smtClean="0">
                <a:ln>
                  <a:noFill/>
                </a:ln>
                <a:solidFill>
                  <a:schemeClr val="tx2"/>
                </a:solidFill>
                <a:effectLst/>
                <a:uLnTx/>
                <a:uFillTx/>
                <a:latin typeface="+mn-lt"/>
              </a:rPr>
              <a:t>ew</a:t>
            </a:r>
            <a:r>
              <a:rPr kumimoji="0" lang="en-GB" sz="1900" b="0" i="0" u="none" strike="noStrike" kern="0" cap="none" spc="0" normalizeH="0" noProof="0" dirty="0" smtClean="0">
                <a:ln>
                  <a:noFill/>
                </a:ln>
                <a:solidFill>
                  <a:schemeClr val="tx2"/>
                </a:solidFill>
                <a:effectLst/>
                <a:uLnTx/>
                <a:uFillTx/>
                <a:latin typeface="+mn-lt"/>
              </a:rPr>
              <a:t> requirements or changes to existing functionality have </a:t>
            </a:r>
            <a:r>
              <a:rPr lang="en-GB" sz="1900" kern="0" noProof="0" dirty="0" smtClean="0">
                <a:solidFill>
                  <a:schemeClr val="tx2"/>
                </a:solidFill>
                <a:latin typeface="+mn-lt"/>
              </a:rPr>
              <a:t>d</a:t>
            </a:r>
            <a:r>
              <a:rPr lang="en-GB" sz="1900" kern="0" dirty="0" err="1" smtClean="0">
                <a:solidFill>
                  <a:schemeClr val="tx2"/>
                </a:solidFill>
                <a:latin typeface="+mn-lt"/>
              </a:rPr>
              <a:t>irect</a:t>
            </a:r>
            <a:r>
              <a:rPr lang="en-GB" sz="1900" kern="0" dirty="0" smtClean="0">
                <a:solidFill>
                  <a:schemeClr val="tx2"/>
                </a:solidFill>
                <a:latin typeface="+mn-lt"/>
              </a:rPr>
              <a:t> impact on DB, APIs, applications</a:t>
            </a:r>
            <a:br>
              <a:rPr lang="en-GB" sz="1900" kern="0" dirty="0" smtClean="0">
                <a:solidFill>
                  <a:schemeClr val="tx2"/>
                </a:solidFill>
                <a:latin typeface="+mn-lt"/>
              </a:rPr>
            </a:br>
            <a:endParaRPr lang="en-GB" sz="600" kern="0" dirty="0" smtClean="0">
              <a:solidFill>
                <a:schemeClr val="tx2"/>
              </a:solidFill>
              <a:latin typeface="+mn-lt"/>
            </a:endParaRPr>
          </a:p>
          <a:p>
            <a:pPr marL="742950" lvl="1" indent="-285750">
              <a:spcBef>
                <a:spcPct val="20000"/>
              </a:spcBef>
              <a:buClr>
                <a:schemeClr val="hlink"/>
              </a:buClr>
              <a:buSzPct val="120000"/>
              <a:buFont typeface="Wingdings" pitchFamily="2" charset="2"/>
              <a:buChar char="ð"/>
              <a:defRPr/>
            </a:pPr>
            <a:r>
              <a:rPr lang="en-GB" sz="1900" kern="0" dirty="0" smtClean="0">
                <a:solidFill>
                  <a:schemeClr val="tx2"/>
                </a:solidFill>
                <a:latin typeface="+mn-lt"/>
              </a:rPr>
              <a:t>A lot of efforts are put into testing and knowing dependencies so that end-clients are not affected by changes in the CC Service</a:t>
            </a:r>
          </a:p>
          <a:p>
            <a:pPr marL="742950" lvl="1" indent="-285750">
              <a:spcBef>
                <a:spcPct val="20000"/>
              </a:spcBef>
              <a:buClr>
                <a:schemeClr val="hlink"/>
              </a:buClr>
              <a:buSzPct val="120000"/>
              <a:buFont typeface="Wingdings" pitchFamily="2" charset="2"/>
              <a:buChar char="ð"/>
              <a:defRPr/>
            </a:pPr>
            <a:endParaRPr lang="en-GB" sz="1000" kern="0" dirty="0" smtClean="0">
              <a:solidFill>
                <a:schemeClr val="tx2"/>
              </a:solidFill>
              <a:latin typeface="+mn-lt"/>
            </a:endParaRPr>
          </a:p>
          <a:p>
            <a:pPr marL="285750" indent="-285750">
              <a:spcBef>
                <a:spcPct val="20000"/>
              </a:spcBef>
              <a:buClr>
                <a:schemeClr val="hlink"/>
              </a:buClr>
              <a:buSzPct val="120000"/>
              <a:buFont typeface="Wingdings" pitchFamily="2" charset="2"/>
              <a:buChar char="Ü"/>
              <a:defRPr/>
            </a:pPr>
            <a:r>
              <a:rPr kumimoji="0" lang="en-GB" sz="2100" b="0" i="0" u="none" strike="noStrike" kern="0" cap="none" spc="0" normalizeH="0" noProof="0" dirty="0" smtClean="0">
                <a:ln>
                  <a:noFill/>
                </a:ln>
                <a:solidFill>
                  <a:schemeClr val="tx2"/>
                </a:solidFill>
                <a:effectLst/>
                <a:uLnTx/>
                <a:uFillTx/>
                <a:latin typeface="+mn-lt"/>
              </a:rPr>
              <a:t> Four environments created for the service - DB, interfaces and APIs</a:t>
            </a:r>
          </a:p>
          <a:p>
            <a:pPr marL="742950" lvl="1" indent="-285750">
              <a:spcBef>
                <a:spcPct val="20000"/>
              </a:spcBef>
              <a:buClr>
                <a:schemeClr val="hlink"/>
              </a:buClr>
              <a:buSzPct val="120000"/>
              <a:buFont typeface="Wingdings" pitchFamily="2" charset="2"/>
              <a:buChar char="§"/>
              <a:defRPr/>
            </a:pPr>
            <a:r>
              <a:rPr lang="en-GB" kern="0" baseline="0" dirty="0" smtClean="0">
                <a:solidFill>
                  <a:schemeClr val="tx2"/>
                </a:solidFill>
                <a:latin typeface="+mn-lt"/>
              </a:rPr>
              <a:t>DEV – any development start here</a:t>
            </a:r>
          </a:p>
          <a:p>
            <a:pPr marL="742950" lvl="1" indent="-285750">
              <a:spcBef>
                <a:spcPct val="20000"/>
              </a:spcBef>
              <a:buClr>
                <a:schemeClr val="hlink"/>
              </a:buClr>
              <a:buSzPct val="120000"/>
              <a:buFont typeface="Wingdings" pitchFamily="2" charset="2"/>
              <a:buChar char="§"/>
              <a:defRPr/>
            </a:pPr>
            <a:r>
              <a:rPr lang="en-GB" kern="0" baseline="0" dirty="0" smtClean="0">
                <a:solidFill>
                  <a:schemeClr val="tx2"/>
                </a:solidFill>
                <a:latin typeface="+mn-lt"/>
              </a:rPr>
              <a:t>TEST – unit and functional testing </a:t>
            </a:r>
          </a:p>
          <a:p>
            <a:pPr marL="742950" lvl="1" indent="-285750">
              <a:spcBef>
                <a:spcPct val="20000"/>
              </a:spcBef>
              <a:buClr>
                <a:schemeClr val="hlink"/>
              </a:buClr>
              <a:buSzPct val="120000"/>
              <a:buFont typeface="Wingdings" pitchFamily="2" charset="2"/>
              <a:buChar char="§"/>
              <a:defRPr/>
            </a:pPr>
            <a:r>
              <a:rPr lang="en-GB" kern="0" baseline="0" dirty="0" smtClean="0">
                <a:solidFill>
                  <a:schemeClr val="tx2"/>
                </a:solidFill>
                <a:latin typeface="+mn-lt"/>
              </a:rPr>
              <a:t>NEXT – integration testing; part of the CO </a:t>
            </a:r>
            <a:r>
              <a:rPr lang="en-GB" kern="0" baseline="0" dirty="0" err="1" smtClean="0">
                <a:solidFill>
                  <a:schemeClr val="tx2"/>
                </a:solidFill>
                <a:latin typeface="+mn-lt"/>
              </a:rPr>
              <a:t>TestBed</a:t>
            </a:r>
            <a:r>
              <a:rPr lang="en-GB" kern="0" baseline="0" dirty="0" smtClean="0">
                <a:solidFill>
                  <a:schemeClr val="tx2"/>
                </a:solidFill>
                <a:latin typeface="+mn-lt"/>
              </a:rPr>
              <a:t> since 2010</a:t>
            </a:r>
          </a:p>
          <a:p>
            <a:pPr marL="742950" lvl="1" indent="-285750">
              <a:spcBef>
                <a:spcPct val="20000"/>
              </a:spcBef>
              <a:buClr>
                <a:schemeClr val="hlink"/>
              </a:buClr>
              <a:buSzPct val="120000"/>
              <a:buFont typeface="Wingdings" pitchFamily="2" charset="2"/>
              <a:buChar char="§"/>
              <a:defRPr/>
            </a:pPr>
            <a:r>
              <a:rPr kumimoji="0" lang="en-GB" b="0" i="0" u="none" strike="noStrike" kern="0" cap="none" spc="0" normalizeH="0" noProof="0" dirty="0" smtClean="0">
                <a:ln>
                  <a:noFill/>
                </a:ln>
                <a:solidFill>
                  <a:schemeClr val="tx2"/>
                </a:solidFill>
                <a:effectLst/>
                <a:uLnTx/>
                <a:uFillTx/>
                <a:latin typeface="+mn-lt"/>
              </a:rPr>
              <a:t>PROD</a:t>
            </a:r>
            <a:endParaRPr kumimoji="0" lang="en-GB" b="0" i="0" u="none" strike="noStrike" kern="0" cap="none" spc="0" normalizeH="0" baseline="0" noProof="0" dirty="0" smtClean="0">
              <a:ln>
                <a:noFill/>
              </a:ln>
              <a:solidFill>
                <a:schemeClr val="tx2"/>
              </a:solidFill>
              <a:effectLst/>
              <a:uLnTx/>
              <a:uFillTx/>
              <a:latin typeface="+mn-lt"/>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40759" y="4509052"/>
            <a:ext cx="5176737" cy="231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19</a:t>
            </a:fld>
            <a:r>
              <a:rPr lang="en-US" dirty="0" smtClean="0"/>
              <a:t>/21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Outline</a:t>
            </a:r>
            <a:endParaRPr lang="en-US" dirty="0"/>
          </a:p>
        </p:txBody>
      </p:sp>
      <p:sp>
        <p:nvSpPr>
          <p:cNvPr id="3" name="Content Placeholder 2"/>
          <p:cNvSpPr>
            <a:spLocks noGrp="1"/>
          </p:cNvSpPr>
          <p:nvPr>
            <p:ph idx="1"/>
          </p:nvPr>
        </p:nvSpPr>
        <p:spPr>
          <a:xfrm>
            <a:off x="304800" y="990600"/>
            <a:ext cx="8610600" cy="5105400"/>
          </a:xfrm>
        </p:spPr>
        <p:txBody>
          <a:bodyPr/>
          <a:lstStyle/>
          <a:p>
            <a:pPr eaLnBrk="1" hangingPunct="1"/>
            <a:r>
              <a:rPr lang="en-US" sz="2100" dirty="0" smtClean="0"/>
              <a:t>Configuration Management</a:t>
            </a:r>
          </a:p>
          <a:p>
            <a:pPr eaLnBrk="1" hangingPunct="1"/>
            <a:endParaRPr lang="en-US" sz="2100" dirty="0"/>
          </a:p>
          <a:p>
            <a:pPr eaLnBrk="1" hangingPunct="1"/>
            <a:r>
              <a:rPr lang="en-US" sz="2100" dirty="0"/>
              <a:t>Controls Configuration </a:t>
            </a:r>
            <a:r>
              <a:rPr lang="en-US" sz="2100" dirty="0" smtClean="0"/>
              <a:t>Team</a:t>
            </a:r>
          </a:p>
          <a:p>
            <a:pPr eaLnBrk="1" hangingPunct="1"/>
            <a:endParaRPr lang="en-US" sz="2100" dirty="0" smtClean="0"/>
          </a:p>
          <a:p>
            <a:pPr eaLnBrk="1" hangingPunct="1"/>
            <a:r>
              <a:rPr lang="en-US" sz="2100" dirty="0" smtClean="0"/>
              <a:t>Scope &amp; Main Configuration Functionalities Overview </a:t>
            </a:r>
            <a:br>
              <a:rPr lang="en-US" sz="2100" dirty="0" smtClean="0"/>
            </a:br>
            <a:endParaRPr lang="en-US" sz="2100" dirty="0" smtClean="0"/>
          </a:p>
          <a:p>
            <a:pPr eaLnBrk="1" hangingPunct="1"/>
            <a:r>
              <a:rPr lang="en-US" sz="2100" dirty="0" smtClean="0"/>
              <a:t>Controls Configuration Service Overview</a:t>
            </a:r>
            <a:br>
              <a:rPr lang="en-US" sz="2100" dirty="0" smtClean="0"/>
            </a:br>
            <a:endParaRPr lang="en-US" sz="2100" dirty="0" smtClean="0"/>
          </a:p>
        </p:txBody>
      </p:sp>
      <p:pic>
        <p:nvPicPr>
          <p:cNvPr id="15365" name="Picture 10" descr="9906046_13-A4-at-144-dpi"/>
          <p:cNvPicPr>
            <a:picLocks noChangeAspect="1" noChangeArrowheads="1"/>
          </p:cNvPicPr>
          <p:nvPr/>
        </p:nvPicPr>
        <p:blipFill>
          <a:blip r:embed="rId4" cstate="print"/>
          <a:srcRect/>
          <a:stretch>
            <a:fillRect/>
          </a:stretch>
        </p:blipFill>
        <p:spPr bwMode="auto">
          <a:xfrm>
            <a:off x="12700" y="4991100"/>
            <a:ext cx="2362200" cy="1570038"/>
          </a:xfrm>
          <a:prstGeom prst="rect">
            <a:avLst/>
          </a:prstGeom>
          <a:noFill/>
          <a:ln w="9525">
            <a:noFill/>
            <a:miter lim="800000"/>
            <a:headEnd/>
            <a:tailEnd/>
          </a:ln>
        </p:spPr>
      </p:pic>
      <p:pic>
        <p:nvPicPr>
          <p:cNvPr id="15366" name="Picture 7" descr="G:\Departments\AB\Groups\CO\sections\DM\dropbox\Puzzle\CERN-aerial.jpg"/>
          <p:cNvPicPr>
            <a:picLocks noChangeAspect="1" noChangeArrowheads="1"/>
          </p:cNvPicPr>
          <p:nvPr/>
        </p:nvPicPr>
        <p:blipFill>
          <a:blip r:embed="rId5" cstate="print"/>
          <a:srcRect/>
          <a:stretch>
            <a:fillRect/>
          </a:stretch>
        </p:blipFill>
        <p:spPr bwMode="auto">
          <a:xfrm>
            <a:off x="1944688" y="4991100"/>
            <a:ext cx="1573212" cy="1609725"/>
          </a:xfrm>
          <a:prstGeom prst="rect">
            <a:avLst/>
          </a:prstGeom>
          <a:noFill/>
          <a:ln w="9525">
            <a:noFill/>
            <a:miter lim="800000"/>
            <a:headEnd/>
            <a:tailEnd/>
          </a:ln>
        </p:spPr>
      </p:pic>
      <p:pic>
        <p:nvPicPr>
          <p:cNvPr id="15367" name="Picture 8" descr="G:\Departments\AB\Groups\CO\sections\DM\dropbox\Puzzle\CMS-event.jpg"/>
          <p:cNvPicPr>
            <a:picLocks noChangeAspect="1" noChangeArrowheads="1"/>
          </p:cNvPicPr>
          <p:nvPr/>
        </p:nvPicPr>
        <p:blipFill>
          <a:blip r:embed="rId6" cstate="print"/>
          <a:srcRect/>
          <a:stretch>
            <a:fillRect/>
          </a:stretch>
        </p:blipFill>
        <p:spPr bwMode="auto">
          <a:xfrm>
            <a:off x="6858000" y="4991100"/>
            <a:ext cx="2125663" cy="1595438"/>
          </a:xfrm>
          <a:prstGeom prst="rect">
            <a:avLst/>
          </a:prstGeom>
          <a:noFill/>
          <a:ln w="9525">
            <a:noFill/>
            <a:miter lim="800000"/>
            <a:headEnd/>
            <a:tailEnd/>
          </a:ln>
        </p:spPr>
      </p:pic>
      <p:pic>
        <p:nvPicPr>
          <p:cNvPr id="15368" name="Picture 9" descr="G:\Departments\AB\Groups\CO\sections\DM\dropbox\Puzzle\CCC-4.jpg"/>
          <p:cNvPicPr>
            <a:picLocks noChangeAspect="1" noChangeArrowheads="1"/>
          </p:cNvPicPr>
          <p:nvPr/>
        </p:nvPicPr>
        <p:blipFill>
          <a:blip r:embed="rId7" cstate="print"/>
          <a:srcRect/>
          <a:stretch>
            <a:fillRect/>
          </a:stretch>
        </p:blipFill>
        <p:spPr bwMode="auto">
          <a:xfrm>
            <a:off x="3517900" y="4991100"/>
            <a:ext cx="2387600" cy="1600200"/>
          </a:xfrm>
          <a:prstGeom prst="rect">
            <a:avLst/>
          </a:prstGeom>
          <a:noFill/>
          <a:ln w="9525">
            <a:noFill/>
            <a:miter lim="800000"/>
            <a:headEnd/>
            <a:tailEnd/>
          </a:ln>
        </p:spPr>
      </p:pic>
      <p:pic>
        <p:nvPicPr>
          <p:cNvPr id="15369" name="Picture 10" descr="G:\Departments\AB\Groups\CO\sections\DM\dropbox\Puzzle\Alice.jpg"/>
          <p:cNvPicPr>
            <a:picLocks noChangeAspect="1" noChangeArrowheads="1"/>
          </p:cNvPicPr>
          <p:nvPr/>
        </p:nvPicPr>
        <p:blipFill>
          <a:blip r:embed="rId8" cstate="print"/>
          <a:srcRect/>
          <a:stretch>
            <a:fillRect/>
          </a:stretch>
        </p:blipFill>
        <p:spPr bwMode="auto">
          <a:xfrm>
            <a:off x="5727700" y="4991100"/>
            <a:ext cx="1143000" cy="1612900"/>
          </a:xfrm>
          <a:prstGeom prst="rect">
            <a:avLst/>
          </a:prstGeom>
          <a:noFill/>
          <a:ln w="9525">
            <a:noFill/>
            <a:miter lim="800000"/>
            <a:headEnd/>
            <a:tailEnd/>
          </a:ln>
        </p:spPr>
      </p:pic>
      <p:sp>
        <p:nvSpPr>
          <p:cNvPr id="10"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2</a:t>
            </a:fld>
            <a:r>
              <a:rPr lang="en-US" dirty="0" smtClean="0"/>
              <a:t>/21</a:t>
            </a:r>
            <a:endParaRPr lang="en-US" dirty="0"/>
          </a:p>
        </p:txBody>
      </p:sp>
    </p:spTree>
    <p:custDataLst>
      <p:tags r:id="rId1"/>
    </p:custDataLst>
  </p:cSld>
  <p:clrMapOvr>
    <a:masterClrMapping/>
  </p:clrMapOvr>
  <p:transition advTm="246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66FF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Propagation of Configuration Data</a:t>
            </a:r>
            <a:endParaRPr lang="en-US" dirty="0"/>
          </a:p>
        </p:txBody>
      </p:sp>
      <p:sp>
        <p:nvSpPr>
          <p:cNvPr id="48" name="Content Placeholder 2"/>
          <p:cNvSpPr txBox="1">
            <a:spLocks/>
          </p:cNvSpPr>
          <p:nvPr/>
        </p:nvSpPr>
        <p:spPr bwMode="auto">
          <a:xfrm>
            <a:off x="228600" y="609600"/>
            <a:ext cx="8839200" cy="56388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342900" indent="-342900">
              <a:spcBef>
                <a:spcPct val="20000"/>
              </a:spcBef>
              <a:buClr>
                <a:schemeClr val="hlink"/>
              </a:buClr>
            </a:pPr>
            <a:endParaRPr kumimoji="0" lang="en-GB" sz="1000" b="0" i="0" u="none" strike="noStrike" kern="0" cap="none" spc="0" normalizeH="0" baseline="0" dirty="0" smtClean="0">
              <a:ln>
                <a:noFill/>
              </a:ln>
              <a:solidFill>
                <a:schemeClr val="tx2"/>
              </a:solidFill>
              <a:effectLst/>
              <a:uLnTx/>
              <a:uFillTx/>
              <a:latin typeface="+mn-lt"/>
              <a:ea typeface="+mn-ea"/>
              <a:cs typeface="+mn-cs"/>
            </a:endParaRPr>
          </a:p>
          <a:p>
            <a:pPr marL="285750" indent="-285750">
              <a:spcBef>
                <a:spcPct val="20000"/>
              </a:spcBef>
              <a:buClr>
                <a:schemeClr val="hlink"/>
              </a:buClr>
              <a:buSzPct val="120000"/>
              <a:buFont typeface="Wingdings" pitchFamily="2" charset="2"/>
              <a:buChar char="Ü"/>
              <a:defRPr/>
            </a:pPr>
            <a:r>
              <a:rPr lang="en-GB" sz="2200" kern="0" dirty="0" smtClean="0">
                <a:solidFill>
                  <a:schemeClr val="tx2"/>
                </a:solidFill>
                <a:latin typeface="+mn-lt"/>
              </a:rPr>
              <a:t> </a:t>
            </a:r>
            <a:r>
              <a:rPr lang="en-GB" sz="2100" kern="0" dirty="0" smtClean="0">
                <a:solidFill>
                  <a:schemeClr val="tx2"/>
                </a:solidFill>
                <a:latin typeface="+mn-lt"/>
              </a:rPr>
              <a:t>Data management for the Control and Operation of the accelerators is implemented as a </a:t>
            </a:r>
            <a:r>
              <a:rPr lang="en-GB" sz="2100" kern="0" dirty="0" smtClean="0">
                <a:solidFill>
                  <a:srgbClr val="33CC33"/>
                </a:solidFill>
                <a:latin typeface="+mn-lt"/>
              </a:rPr>
              <a:t>distributed database environment</a:t>
            </a:r>
            <a:r>
              <a:rPr lang="en-GB" sz="2200" kern="0" dirty="0" smtClean="0">
                <a:solidFill>
                  <a:srgbClr val="33CC33"/>
                </a:solidFill>
                <a:latin typeface="+mn-lt"/>
              </a:rPr>
              <a:t> </a:t>
            </a:r>
          </a:p>
          <a:p>
            <a:pPr marL="742950" lvl="1" indent="-285750">
              <a:spcBef>
                <a:spcPct val="20000"/>
              </a:spcBef>
              <a:buClr>
                <a:schemeClr val="hlink"/>
              </a:buClr>
              <a:buSzPct val="120000"/>
              <a:buFont typeface="Wingdings" pitchFamily="2" charset="2"/>
              <a:buChar char="ð"/>
              <a:defRPr/>
            </a:pPr>
            <a:r>
              <a:rPr lang="en-GB" sz="1900" dirty="0" smtClean="0">
                <a:solidFill>
                  <a:srgbClr val="33CC33"/>
                </a:solidFill>
                <a:latin typeface="+mn-lt"/>
              </a:rPr>
              <a:t>Part of the data </a:t>
            </a:r>
            <a:r>
              <a:rPr lang="en-GB" sz="1900" dirty="0" smtClean="0">
                <a:latin typeface="+mn-lt"/>
              </a:rPr>
              <a:t>stored in the CCDB is </a:t>
            </a:r>
            <a:r>
              <a:rPr lang="en-GB" sz="1900" dirty="0" smtClean="0">
                <a:solidFill>
                  <a:srgbClr val="33CC33"/>
                </a:solidFill>
                <a:latin typeface="+mn-lt"/>
              </a:rPr>
              <a:t>propagated</a:t>
            </a:r>
            <a:r>
              <a:rPr lang="en-GB" sz="1900" dirty="0" smtClean="0">
                <a:latin typeface="+mn-lt"/>
              </a:rPr>
              <a:t> to other database system for the needs of the Operation</a:t>
            </a:r>
            <a:endParaRPr lang="en-GB" sz="1900" kern="0" dirty="0" smtClean="0">
              <a:solidFill>
                <a:schemeClr val="tx2"/>
              </a:solidFill>
              <a:latin typeface="+mn-lt"/>
            </a:endParaRPr>
          </a:p>
          <a:p>
            <a:pPr marL="1200150" lvl="2" indent="-285750">
              <a:spcBef>
                <a:spcPct val="20000"/>
              </a:spcBef>
              <a:buClr>
                <a:schemeClr val="hlink"/>
              </a:buClr>
              <a:buSzPct val="120000"/>
              <a:buFont typeface="Wingdings" pitchFamily="2" charset="2"/>
              <a:buChar char="§"/>
              <a:defRPr/>
            </a:pPr>
            <a:r>
              <a:rPr lang="en-GB" kern="0" dirty="0" smtClean="0">
                <a:solidFill>
                  <a:schemeClr val="tx2"/>
                </a:solidFill>
                <a:latin typeface="+mn-lt"/>
              </a:rPr>
              <a:t>75% of all alarms definitions in LASER are coming from CCDB</a:t>
            </a:r>
          </a:p>
          <a:p>
            <a:pPr marL="1200150" lvl="2" indent="-285750">
              <a:spcBef>
                <a:spcPct val="20000"/>
              </a:spcBef>
              <a:buClr>
                <a:schemeClr val="hlink"/>
              </a:buClr>
              <a:buSzPct val="120000"/>
              <a:buFont typeface="Wingdings" pitchFamily="2" charset="2"/>
              <a:buChar char="§"/>
              <a:defRPr/>
            </a:pPr>
            <a:r>
              <a:rPr lang="en-GB" kern="0" dirty="0" smtClean="0">
                <a:solidFill>
                  <a:schemeClr val="tx2"/>
                </a:solidFill>
                <a:latin typeface="+mn-lt"/>
              </a:rPr>
              <a:t>Data for all computers monitored by DIAMON</a:t>
            </a:r>
          </a:p>
          <a:p>
            <a:pPr marL="1200150" lvl="2" indent="-285750">
              <a:spcBef>
                <a:spcPct val="20000"/>
              </a:spcBef>
              <a:buClr>
                <a:schemeClr val="hlink"/>
              </a:buClr>
              <a:buSzPct val="120000"/>
              <a:buFont typeface="Wingdings" pitchFamily="2" charset="2"/>
              <a:buChar char="§"/>
              <a:defRPr/>
            </a:pPr>
            <a:r>
              <a:rPr lang="en-GB" kern="0" dirty="0" smtClean="0">
                <a:solidFill>
                  <a:schemeClr val="tx2"/>
                </a:solidFill>
                <a:latin typeface="+mn-lt"/>
              </a:rPr>
              <a:t>Devices and properties data to LSA</a:t>
            </a:r>
            <a:br>
              <a:rPr lang="en-GB" kern="0" dirty="0" smtClean="0">
                <a:solidFill>
                  <a:schemeClr val="tx2"/>
                </a:solidFill>
                <a:latin typeface="+mn-lt"/>
              </a:rPr>
            </a:br>
            <a:endParaRPr lang="en-GB" kern="0" dirty="0" smtClean="0">
              <a:solidFill>
                <a:schemeClr val="tx2"/>
              </a:solidFill>
              <a:latin typeface="+mn-lt"/>
            </a:endParaRPr>
          </a:p>
          <a:p>
            <a:pPr marL="285750" indent="-285750">
              <a:spcBef>
                <a:spcPct val="20000"/>
              </a:spcBef>
              <a:buClr>
                <a:schemeClr val="hlink"/>
              </a:buClr>
              <a:buSzPct val="120000"/>
              <a:buFont typeface="Wingdings" pitchFamily="2" charset="2"/>
              <a:buChar char="Ü"/>
              <a:defRPr/>
            </a:pPr>
            <a:r>
              <a:rPr lang="en-GB" sz="2100" dirty="0" smtClean="0">
                <a:latin typeface="+mn-lt"/>
              </a:rPr>
              <a:t>Changes to configuration data</a:t>
            </a:r>
            <a:br>
              <a:rPr lang="en-GB" sz="2100" dirty="0" smtClean="0">
                <a:latin typeface="+mn-lt"/>
              </a:rPr>
            </a:br>
            <a:r>
              <a:rPr lang="en-GB" sz="2100" dirty="0" smtClean="0">
                <a:latin typeface="+mn-lt"/>
              </a:rPr>
              <a:t>could impact related DBs</a:t>
            </a:r>
          </a:p>
          <a:p>
            <a:pPr marL="742950" lvl="1" indent="-285750">
              <a:spcBef>
                <a:spcPct val="20000"/>
              </a:spcBef>
              <a:buClr>
                <a:schemeClr val="hlink"/>
              </a:buClr>
              <a:buSzPct val="120000"/>
              <a:buFont typeface="Wingdings" pitchFamily="2" charset="2"/>
              <a:buChar char="ð"/>
              <a:defRPr/>
            </a:pPr>
            <a:r>
              <a:rPr lang="en-GB" sz="1900" dirty="0" smtClean="0">
                <a:latin typeface="+mn-lt"/>
              </a:rPr>
              <a:t>Strategy for smooth upgrades of </a:t>
            </a:r>
            <a:br>
              <a:rPr lang="en-GB" sz="1900" dirty="0" smtClean="0">
                <a:latin typeface="+mn-lt"/>
              </a:rPr>
            </a:br>
            <a:r>
              <a:rPr lang="en-GB" sz="1900" dirty="0" smtClean="0">
                <a:latin typeface="+mn-lt"/>
              </a:rPr>
              <a:t>the data-driven Controls System </a:t>
            </a:r>
          </a:p>
        </p:txBody>
      </p:sp>
      <p:sp>
        <p:nvSpPr>
          <p:cNvPr id="8"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20</a:t>
            </a:fld>
            <a:r>
              <a:rPr lang="en-US" dirty="0" smtClean="0"/>
              <a:t>/21</a:t>
            </a:r>
            <a:endParaRPr lang="en-US" dirty="0"/>
          </a:p>
        </p:txBody>
      </p:sp>
      <p:sp>
        <p:nvSpPr>
          <p:cNvPr id="9" name="Can 8"/>
          <p:cNvSpPr/>
          <p:nvPr/>
        </p:nvSpPr>
        <p:spPr>
          <a:xfrm>
            <a:off x="6172200" y="4279900"/>
            <a:ext cx="2819400" cy="1143000"/>
          </a:xfrm>
          <a:prstGeom prst="can">
            <a:avLst>
              <a:gd name="adj" fmla="val 33356"/>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r="100000" b="100000"/>
            </a:path>
            <a:tileRect l="-100000" t="-100000"/>
          </a:gradFill>
          <a:ln w="9525" cap="flat" cmpd="sng" algn="ctr">
            <a:solidFill>
              <a:schemeClr val="accent1"/>
            </a:solidFill>
            <a:prstDash val="solid"/>
            <a:headEnd/>
            <a:tailEnd/>
          </a:ln>
          <a:effectLst>
            <a:innerShdw blurRad="114300">
              <a:prstClr val="black"/>
            </a:innerShdw>
          </a:effectLst>
        </p:spPr>
        <p:txBody>
          <a:bodyPr wrap="none" anchor="ctr"/>
          <a:lstStyle/>
          <a:p>
            <a:pPr algn="ctr" fontAlgn="auto">
              <a:spcBef>
                <a:spcPts val="0"/>
              </a:spcBef>
              <a:spcAft>
                <a:spcPts val="0"/>
              </a:spcAft>
              <a:defRPr/>
            </a:pPr>
            <a:r>
              <a:rPr lang="en-US" sz="1600" b="1" kern="0" dirty="0">
                <a:solidFill>
                  <a:schemeClr val="tx2"/>
                </a:solidFill>
                <a:effectLst>
                  <a:outerShdw blurRad="38100" dist="38100" dir="2700000" algn="tl">
                    <a:srgbClr val="000000">
                      <a:alpha val="43137"/>
                    </a:srgbClr>
                  </a:outerShdw>
                </a:effectLst>
                <a:latin typeface="Helvetica"/>
              </a:rPr>
              <a:t>Controls Configuration DB</a:t>
            </a:r>
          </a:p>
        </p:txBody>
      </p:sp>
      <p:sp>
        <p:nvSpPr>
          <p:cNvPr id="10" name="Flowchart: Magnetic Disk 9"/>
          <p:cNvSpPr/>
          <p:nvPr/>
        </p:nvSpPr>
        <p:spPr bwMode="auto">
          <a:xfrm>
            <a:off x="7073900" y="2882900"/>
            <a:ext cx="1917700" cy="914400"/>
          </a:xfrm>
          <a:prstGeom prst="flowChartMagneticDisk">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GB" sz="1600" b="1" dirty="0">
                <a:effectLst>
                  <a:outerShdw blurRad="38100" dist="38100" dir="2700000" algn="tl">
                    <a:srgbClr val="000000">
                      <a:alpha val="43137"/>
                    </a:srgbClr>
                  </a:outerShdw>
                </a:effectLst>
                <a:latin typeface="Arial" charset="0"/>
              </a:rPr>
              <a:t>Accelerators settings (LSA)</a:t>
            </a:r>
          </a:p>
        </p:txBody>
      </p:sp>
      <p:sp>
        <p:nvSpPr>
          <p:cNvPr id="11" name="Flowchart: Magnetic Disk 10"/>
          <p:cNvSpPr/>
          <p:nvPr/>
        </p:nvSpPr>
        <p:spPr bwMode="auto">
          <a:xfrm>
            <a:off x="4283382" y="4786243"/>
            <a:ext cx="1231900" cy="740335"/>
          </a:xfrm>
          <a:prstGeom prst="flowChartMagneticDisk">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GB" sz="1500" b="1" dirty="0" smtClean="0">
                <a:effectLst>
                  <a:outerShdw blurRad="38100" dist="38100" dir="2700000" algn="tl">
                    <a:srgbClr val="000000">
                      <a:alpha val="43137"/>
                    </a:srgbClr>
                  </a:outerShdw>
                </a:effectLst>
                <a:latin typeface="Arial" charset="0"/>
              </a:rPr>
              <a:t>TIM DB</a:t>
            </a:r>
            <a:endParaRPr lang="en-GB" sz="1500" b="1" dirty="0">
              <a:effectLst>
                <a:outerShdw blurRad="38100" dist="38100" dir="2700000" algn="tl">
                  <a:srgbClr val="000000">
                    <a:alpha val="43137"/>
                  </a:srgbClr>
                </a:outerShdw>
              </a:effectLst>
              <a:latin typeface="Arial" charset="0"/>
            </a:endParaRPr>
          </a:p>
        </p:txBody>
      </p:sp>
      <p:sp>
        <p:nvSpPr>
          <p:cNvPr id="12" name="Flowchart: Magnetic Disk 11"/>
          <p:cNvSpPr/>
          <p:nvPr/>
        </p:nvSpPr>
        <p:spPr bwMode="auto">
          <a:xfrm>
            <a:off x="7676227" y="5689600"/>
            <a:ext cx="1358900" cy="990600"/>
          </a:xfrm>
          <a:prstGeom prst="flowChartMagneticDisk">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GB" sz="1500" b="1" dirty="0">
                <a:effectLst>
                  <a:outerShdw blurRad="38100" dist="38100" dir="2700000" algn="tl">
                    <a:srgbClr val="000000">
                      <a:alpha val="43137"/>
                    </a:srgbClr>
                  </a:outerShdw>
                </a:effectLst>
                <a:latin typeface="Arial" charset="0"/>
              </a:rPr>
              <a:t>  </a:t>
            </a:r>
            <a:r>
              <a:rPr lang="en-GB" sz="1500" b="1" dirty="0" smtClean="0">
                <a:effectLst>
                  <a:outerShdw blurRad="38100" dist="38100" dir="2700000" algn="tl">
                    <a:srgbClr val="000000">
                      <a:alpha val="43137"/>
                    </a:srgbClr>
                  </a:outerShdw>
                </a:effectLst>
                <a:latin typeface="Arial" charset="0"/>
              </a:rPr>
              <a:t>LASER DB</a:t>
            </a:r>
            <a:endParaRPr lang="en-GB" sz="1500" b="1" dirty="0">
              <a:effectLst>
                <a:outerShdw blurRad="38100" dist="38100" dir="2700000" algn="tl">
                  <a:srgbClr val="000000">
                    <a:alpha val="43137"/>
                  </a:srgbClr>
                </a:outerShdw>
              </a:effectLst>
              <a:latin typeface="Arial" charset="0"/>
            </a:endParaRPr>
          </a:p>
          <a:p>
            <a:pPr algn="ctr" eaLnBrk="0" hangingPunct="0">
              <a:defRPr/>
            </a:pPr>
            <a:r>
              <a:rPr lang="en-GB" sz="1600" b="1" dirty="0">
                <a:effectLst>
                  <a:outerShdw blurRad="38100" dist="38100" dir="2700000" algn="tl">
                    <a:srgbClr val="000000">
                      <a:alpha val="43137"/>
                    </a:srgbClr>
                  </a:outerShdw>
                </a:effectLst>
                <a:latin typeface="Arial" charset="0"/>
              </a:rPr>
              <a:t>(Alarms)</a:t>
            </a:r>
          </a:p>
        </p:txBody>
      </p:sp>
      <p:sp>
        <p:nvSpPr>
          <p:cNvPr id="13" name="Left Arrow 12"/>
          <p:cNvSpPr/>
          <p:nvPr/>
        </p:nvSpPr>
        <p:spPr bwMode="auto">
          <a:xfrm>
            <a:off x="5515282" y="5003606"/>
            <a:ext cx="704735" cy="227135"/>
          </a:xfrm>
          <a:prstGeom prst="leftArrow">
            <a:avLst/>
          </a:prstGeom>
          <a:solidFill>
            <a:srgbClr val="66FF66"/>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14" name="Flowchart: Magnetic Disk 13"/>
          <p:cNvSpPr/>
          <p:nvPr/>
        </p:nvSpPr>
        <p:spPr bwMode="auto">
          <a:xfrm>
            <a:off x="4833539" y="5675865"/>
            <a:ext cx="1308100" cy="685800"/>
          </a:xfrm>
          <a:prstGeom prst="flowChartMagneticDisk">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GB" sz="1500" b="1" dirty="0" smtClean="0">
                <a:effectLst>
                  <a:outerShdw blurRad="38100" dist="38100" dir="2700000" algn="tl">
                    <a:srgbClr val="000000"/>
                  </a:outerShdw>
                </a:effectLst>
              </a:rPr>
              <a:t>DIAMON DB</a:t>
            </a:r>
            <a:endParaRPr lang="en-GB" sz="1500" b="1" dirty="0">
              <a:effectLst>
                <a:outerShdw blurRad="38100" dist="38100" dir="2700000" algn="tl">
                  <a:srgbClr val="000000"/>
                </a:outerShdw>
              </a:effectLst>
            </a:endParaRPr>
          </a:p>
        </p:txBody>
      </p:sp>
      <p:sp>
        <p:nvSpPr>
          <p:cNvPr id="15" name="Flowchart: Magnetic Disk 14"/>
          <p:cNvSpPr/>
          <p:nvPr/>
        </p:nvSpPr>
        <p:spPr bwMode="auto">
          <a:xfrm>
            <a:off x="5272111" y="3262520"/>
            <a:ext cx="1663899" cy="762000"/>
          </a:xfrm>
          <a:prstGeom prst="flowChartMagneticDisk">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GB" sz="1600" b="1" dirty="0">
                <a:effectLst>
                  <a:outerShdw blurRad="38100" dist="38100" dir="2700000" algn="tl">
                    <a:srgbClr val="000000">
                      <a:alpha val="43137"/>
                    </a:srgbClr>
                  </a:outerShdw>
                </a:effectLst>
                <a:latin typeface="Arial" charset="0"/>
              </a:rPr>
              <a:t>Logging DB</a:t>
            </a:r>
          </a:p>
        </p:txBody>
      </p:sp>
      <p:sp>
        <p:nvSpPr>
          <p:cNvPr id="16" name="Left Arrow 15"/>
          <p:cNvSpPr/>
          <p:nvPr/>
        </p:nvSpPr>
        <p:spPr bwMode="auto">
          <a:xfrm rot="5400000">
            <a:off x="7867650" y="3943350"/>
            <a:ext cx="495300" cy="228600"/>
          </a:xfrm>
          <a:prstGeom prst="leftArrow">
            <a:avLst/>
          </a:prstGeom>
          <a:solidFill>
            <a:srgbClr val="66FF66"/>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17" name="Left Arrow 16"/>
          <p:cNvSpPr/>
          <p:nvPr/>
        </p:nvSpPr>
        <p:spPr bwMode="auto">
          <a:xfrm rot="3127121">
            <a:off x="6420656" y="4029443"/>
            <a:ext cx="557963" cy="218132"/>
          </a:xfrm>
          <a:prstGeom prst="leftArrow">
            <a:avLst/>
          </a:prstGeom>
          <a:solidFill>
            <a:srgbClr val="66FF66"/>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22" name="Left Arrow 21"/>
          <p:cNvSpPr/>
          <p:nvPr/>
        </p:nvSpPr>
        <p:spPr bwMode="auto">
          <a:xfrm rot="14597986">
            <a:off x="7943890" y="5516935"/>
            <a:ext cx="577850" cy="273050"/>
          </a:xfrm>
          <a:prstGeom prst="leftArrow">
            <a:avLst/>
          </a:prstGeom>
          <a:solidFill>
            <a:srgbClr val="66FF66"/>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24" name="Left Arrow 23"/>
          <p:cNvSpPr/>
          <p:nvPr/>
        </p:nvSpPr>
        <p:spPr bwMode="auto">
          <a:xfrm rot="19737232">
            <a:off x="5893573" y="5450109"/>
            <a:ext cx="647747" cy="310608"/>
          </a:xfrm>
          <a:prstGeom prst="leftArrow">
            <a:avLst/>
          </a:prstGeom>
          <a:solidFill>
            <a:srgbClr val="66FF66"/>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
        <p:nvSpPr>
          <p:cNvPr id="25" name="Flowchart: Magnetic Disk 24"/>
          <p:cNvSpPr/>
          <p:nvPr/>
        </p:nvSpPr>
        <p:spPr bwMode="auto">
          <a:xfrm>
            <a:off x="6385082" y="5905500"/>
            <a:ext cx="1066800" cy="685800"/>
          </a:xfrm>
          <a:prstGeom prst="flowChartMagneticDisk">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GB" sz="1600" b="1" dirty="0" err="1">
                <a:effectLst>
                  <a:outerShdw blurRad="38100" dist="38100" dir="2700000" algn="tl">
                    <a:srgbClr val="000000"/>
                  </a:outerShdw>
                </a:effectLst>
              </a:rPr>
              <a:t>LogBook</a:t>
            </a:r>
            <a:endParaRPr lang="en-GB" sz="1600" b="1" dirty="0">
              <a:effectLst>
                <a:outerShdw blurRad="38100" dist="38100" dir="2700000" algn="tl">
                  <a:srgbClr val="000000"/>
                </a:outerShdw>
              </a:effectLst>
            </a:endParaRPr>
          </a:p>
        </p:txBody>
      </p:sp>
      <p:sp>
        <p:nvSpPr>
          <p:cNvPr id="26" name="Left Arrow 25"/>
          <p:cNvSpPr/>
          <p:nvPr/>
        </p:nvSpPr>
        <p:spPr bwMode="auto">
          <a:xfrm rot="17945994">
            <a:off x="6859282" y="5514372"/>
            <a:ext cx="559664" cy="260492"/>
          </a:xfrm>
          <a:prstGeom prst="leftArrow">
            <a:avLst/>
          </a:prstGeom>
          <a:solidFill>
            <a:srgbClr val="66FF66"/>
          </a:solidFill>
          <a:ln w="9525" cap="flat" cmpd="sng" algn="ctr">
            <a:noFill/>
            <a:prstDash val="solid"/>
            <a:round/>
            <a:headEnd type="none" w="med" len="med"/>
            <a:tailEnd type="none" w="med" len="med"/>
          </a:ln>
          <a:effectLst/>
        </p:spPr>
        <p:txBody>
          <a:bodyPr/>
          <a:lstStyle/>
          <a:p>
            <a:pPr eaLnBrk="0" hangingPunct="0">
              <a:defRPr/>
            </a:pPr>
            <a:endParaRPr lang="en-GB">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7" end="7"/>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22" grpId="0" animBg="1"/>
      <p:bldP spid="2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a:t>
            </a:r>
            <a:endParaRPr lang="en-US" dirty="0"/>
          </a:p>
        </p:txBody>
      </p:sp>
      <p:sp>
        <p:nvSpPr>
          <p:cNvPr id="5" name="Content Placeholder 2"/>
          <p:cNvSpPr txBox="1">
            <a:spLocks/>
          </p:cNvSpPr>
          <p:nvPr/>
        </p:nvSpPr>
        <p:spPr bwMode="auto">
          <a:xfrm>
            <a:off x="152400" y="838200"/>
            <a:ext cx="8763000" cy="5867400"/>
          </a:xfrm>
          <a:prstGeom prst="rect">
            <a:avLst/>
          </a:prstGeom>
          <a:noFill/>
          <a:ln w="9525">
            <a:noFill/>
            <a:miter lim="800000"/>
            <a:headEnd/>
            <a:tailEnd/>
          </a:ln>
        </p:spPr>
        <p:txBody>
          <a:bodyPr lIns="45720" rIns="45720"/>
          <a:lstStyle/>
          <a:p>
            <a:pPr marL="342900" indent="-342900">
              <a:spcBef>
                <a:spcPct val="20000"/>
              </a:spcBef>
              <a:buClr>
                <a:schemeClr val="hlink"/>
              </a:buClr>
              <a:buFont typeface="Wingdings" pitchFamily="2" charset="2"/>
              <a:buChar char="Ü"/>
            </a:pPr>
            <a:r>
              <a:rPr lang="en-GB" sz="2000" dirty="0" smtClean="0">
                <a:latin typeface="Arial Unicode MS" pitchFamily="34" charset="-128"/>
              </a:rPr>
              <a:t>Controls Configuration DB, related interfaces and APIs and implemented processes form the basis for the </a:t>
            </a:r>
            <a:r>
              <a:rPr lang="en-GB" sz="2000" dirty="0" smtClean="0">
                <a:solidFill>
                  <a:srgbClr val="33CC33"/>
                </a:solidFill>
                <a:latin typeface="Arial Unicode MS" pitchFamily="34" charset="-128"/>
              </a:rPr>
              <a:t>Configuration Management</a:t>
            </a:r>
            <a:r>
              <a:rPr lang="en-GB" sz="2000" dirty="0" smtClean="0">
                <a:latin typeface="Arial Unicode MS" pitchFamily="34" charset="-128"/>
              </a:rPr>
              <a:t> of the Controls System</a:t>
            </a:r>
          </a:p>
          <a:p>
            <a:pPr marL="342900" indent="-342900">
              <a:spcBef>
                <a:spcPct val="20000"/>
              </a:spcBef>
              <a:buClr>
                <a:schemeClr val="hlink"/>
              </a:buClr>
            </a:pPr>
            <a:endParaRPr lang="en-GB" sz="1200" dirty="0" smtClean="0">
              <a:latin typeface="Arial Unicode MS" pitchFamily="34" charset="-128"/>
            </a:endParaRPr>
          </a:p>
          <a:p>
            <a:pPr marL="342900" indent="-342900">
              <a:spcBef>
                <a:spcPct val="20000"/>
              </a:spcBef>
              <a:buClr>
                <a:schemeClr val="hlink"/>
              </a:buClr>
              <a:buFont typeface="Wingdings" pitchFamily="2" charset="2"/>
              <a:buChar char="Ü"/>
            </a:pPr>
            <a:r>
              <a:rPr lang="en-GB" sz="2000" dirty="0" smtClean="0">
                <a:latin typeface="Arial Unicode MS" pitchFamily="34" charset="-128"/>
              </a:rPr>
              <a:t>Ensures conceptual </a:t>
            </a:r>
            <a:r>
              <a:rPr lang="en-GB" sz="2000" dirty="0" smtClean="0">
                <a:solidFill>
                  <a:srgbClr val="33CC33"/>
                </a:solidFill>
                <a:latin typeface="Arial Unicode MS" pitchFamily="34" charset="-128"/>
              </a:rPr>
              <a:t>unification</a:t>
            </a:r>
            <a:r>
              <a:rPr lang="en-GB" sz="2000" dirty="0" smtClean="0">
                <a:latin typeface="Arial Unicode MS" pitchFamily="34" charset="-128"/>
              </a:rPr>
              <a:t> and </a:t>
            </a:r>
            <a:r>
              <a:rPr lang="en-GB" sz="2000" dirty="0" smtClean="0">
                <a:solidFill>
                  <a:srgbClr val="33CC33"/>
                </a:solidFill>
                <a:latin typeface="Arial Unicode MS" pitchFamily="34" charset="-128"/>
              </a:rPr>
              <a:t>centralization</a:t>
            </a:r>
            <a:r>
              <a:rPr lang="en-GB" sz="2000" dirty="0" smtClean="0">
                <a:latin typeface="Arial Unicode MS" pitchFamily="34" charset="-128"/>
              </a:rPr>
              <a:t> of the diverse configurations as well as describing the </a:t>
            </a:r>
            <a:r>
              <a:rPr lang="en-GB" sz="2000" dirty="0" smtClean="0">
                <a:solidFill>
                  <a:srgbClr val="33CC33"/>
                </a:solidFill>
                <a:latin typeface="Arial Unicode MS" pitchFamily="34" charset="-128"/>
              </a:rPr>
              <a:t>dependencies </a:t>
            </a:r>
            <a:r>
              <a:rPr lang="en-GB" sz="2000" dirty="0" smtClean="0">
                <a:latin typeface="Arial Unicode MS" pitchFamily="34" charset="-128"/>
              </a:rPr>
              <a:t>between the components</a:t>
            </a:r>
          </a:p>
          <a:p>
            <a:pPr>
              <a:spcBef>
                <a:spcPct val="20000"/>
              </a:spcBef>
              <a:buClr>
                <a:schemeClr val="hlink"/>
              </a:buClr>
            </a:pPr>
            <a:endParaRPr lang="en-GB" sz="1200" dirty="0" smtClean="0">
              <a:latin typeface="Arial Unicode MS" pitchFamily="34" charset="-128"/>
            </a:endParaRPr>
          </a:p>
          <a:p>
            <a:pPr marL="342900" indent="-342900">
              <a:spcBef>
                <a:spcPct val="20000"/>
              </a:spcBef>
              <a:buClr>
                <a:schemeClr val="hlink"/>
              </a:buClr>
              <a:buFont typeface="Wingdings" pitchFamily="2" charset="2"/>
              <a:buChar char="Ü"/>
            </a:pPr>
            <a:r>
              <a:rPr lang="en-GB" sz="2000" dirty="0">
                <a:latin typeface="Arial Unicode MS" pitchFamily="34" charset="-128"/>
              </a:rPr>
              <a:t>Continuous effort into </a:t>
            </a:r>
            <a:r>
              <a:rPr lang="en-GB" sz="2000" dirty="0">
                <a:solidFill>
                  <a:srgbClr val="33CC33"/>
                </a:solidFill>
                <a:latin typeface="Arial Unicode MS" pitchFamily="34" charset="-128"/>
              </a:rPr>
              <a:t>rationalizing, improving, federating and developing new functionalities </a:t>
            </a:r>
            <a:r>
              <a:rPr lang="en-GB" sz="2000" dirty="0">
                <a:latin typeface="Arial Unicode MS" pitchFamily="34" charset="-128"/>
              </a:rPr>
              <a:t>with a constant focus on Quality Assurance and Data Security</a:t>
            </a:r>
          </a:p>
          <a:p>
            <a:pPr lvl="1">
              <a:spcBef>
                <a:spcPct val="20000"/>
              </a:spcBef>
              <a:buClr>
                <a:schemeClr val="hlink"/>
              </a:buClr>
            </a:pPr>
            <a:endParaRPr lang="en-GB" sz="1200" dirty="0">
              <a:latin typeface="Arial Unicode MS" pitchFamily="34" charset="-128"/>
            </a:endParaRPr>
          </a:p>
          <a:p>
            <a:pPr marL="342900" indent="-342900">
              <a:spcBef>
                <a:spcPct val="20000"/>
              </a:spcBef>
              <a:buClr>
                <a:schemeClr val="hlink"/>
              </a:buClr>
              <a:buFont typeface="Wingdings" pitchFamily="2" charset="2"/>
              <a:buChar char="Ü"/>
            </a:pPr>
            <a:r>
              <a:rPr lang="en-GB" sz="2000" dirty="0">
                <a:solidFill>
                  <a:srgbClr val="33CC33"/>
                </a:solidFill>
                <a:latin typeface="Arial Unicode MS" pitchFamily="34" charset="-128"/>
              </a:rPr>
              <a:t>Involvement </a:t>
            </a:r>
            <a:r>
              <a:rPr lang="en-GB" sz="2000" dirty="0">
                <a:latin typeface="Arial Unicode MS" pitchFamily="34" charset="-128"/>
              </a:rPr>
              <a:t>of the Controls Configuration into diverse projects as a </a:t>
            </a:r>
            <a:r>
              <a:rPr lang="en-GB" sz="2000" dirty="0">
                <a:solidFill>
                  <a:srgbClr val="33CC33"/>
                </a:solidFill>
                <a:latin typeface="Arial Unicode MS" pitchFamily="34" charset="-128"/>
              </a:rPr>
              <a:t>service providers </a:t>
            </a:r>
            <a:r>
              <a:rPr lang="en-GB" sz="2000" dirty="0">
                <a:latin typeface="Arial Unicode MS" pitchFamily="34" charset="-128"/>
              </a:rPr>
              <a:t>and </a:t>
            </a:r>
            <a:r>
              <a:rPr lang="en-GB" sz="2000" dirty="0">
                <a:solidFill>
                  <a:srgbClr val="33CC33"/>
                </a:solidFill>
                <a:latin typeface="Arial Unicode MS" pitchFamily="34" charset="-128"/>
              </a:rPr>
              <a:t>following</a:t>
            </a:r>
            <a:r>
              <a:rPr lang="en-GB" sz="2000" dirty="0">
                <a:latin typeface="Arial Unicode MS" pitchFamily="34" charset="-128"/>
              </a:rPr>
              <a:t> </a:t>
            </a:r>
            <a:r>
              <a:rPr lang="en-GB" sz="2000" dirty="0">
                <a:solidFill>
                  <a:srgbClr val="33CC33"/>
                </a:solidFill>
                <a:latin typeface="Arial Unicode MS" pitchFamily="34" charset="-128"/>
              </a:rPr>
              <a:t>all new developments and upgrades</a:t>
            </a:r>
            <a:r>
              <a:rPr lang="en-GB" sz="2000" dirty="0">
                <a:latin typeface="Arial Unicode MS" pitchFamily="34" charset="-128"/>
              </a:rPr>
              <a:t> related to the Controls System </a:t>
            </a:r>
            <a:r>
              <a:rPr lang="en-GB" sz="2000" dirty="0" smtClean="0">
                <a:latin typeface="Arial Unicode MS" pitchFamily="34" charset="-128"/>
              </a:rPr>
              <a:t>components</a:t>
            </a:r>
          </a:p>
          <a:p>
            <a:pPr marL="800100" lvl="1" indent="-342900">
              <a:spcBef>
                <a:spcPct val="20000"/>
              </a:spcBef>
              <a:buClr>
                <a:schemeClr val="hlink"/>
              </a:buClr>
              <a:buFont typeface="Wingdings" pitchFamily="2" charset="2"/>
              <a:buChar char="Ü"/>
            </a:pPr>
            <a:r>
              <a:rPr lang="en-GB" dirty="0" smtClean="0">
                <a:latin typeface="Arial Unicode MS" pitchFamily="34" charset="-128"/>
              </a:rPr>
              <a:t>ACCOR, ACET, BIS, CCM, CMW, </a:t>
            </a:r>
            <a:r>
              <a:rPr lang="en-GB" dirty="0" err="1" smtClean="0">
                <a:latin typeface="Arial Unicode MS" pitchFamily="34" charset="-128"/>
              </a:rPr>
              <a:t>Diamon</a:t>
            </a:r>
            <a:r>
              <a:rPr lang="en-GB" dirty="0">
                <a:latin typeface="Arial Unicode MS" pitchFamily="34" charset="-128"/>
              </a:rPr>
              <a:t>, </a:t>
            </a:r>
            <a:r>
              <a:rPr lang="en-GB" dirty="0" smtClean="0">
                <a:latin typeface="Arial Unicode MS" pitchFamily="34" charset="-128"/>
              </a:rPr>
              <a:t>Drivers, FESA, LASER, LSA (</a:t>
            </a:r>
            <a:r>
              <a:rPr lang="en-GB" dirty="0" err="1" smtClean="0">
                <a:latin typeface="Arial Unicode MS" pitchFamily="34" charset="-128"/>
              </a:rPr>
              <a:t>InCA</a:t>
            </a:r>
            <a:r>
              <a:rPr lang="en-GB" dirty="0" smtClean="0">
                <a:latin typeface="Arial Unicode MS" pitchFamily="34" charset="-128"/>
              </a:rPr>
              <a:t>), </a:t>
            </a:r>
            <a:r>
              <a:rPr lang="en-GB" dirty="0">
                <a:latin typeface="Arial Unicode MS" pitchFamily="34" charset="-128"/>
              </a:rPr>
              <a:t>Oasis</a:t>
            </a:r>
            <a:r>
              <a:rPr lang="en-GB" dirty="0" smtClean="0">
                <a:latin typeface="Arial Unicode MS" pitchFamily="34" charset="-128"/>
              </a:rPr>
              <a:t>,  QPS, Power </a:t>
            </a:r>
            <a:r>
              <a:rPr lang="en-GB" dirty="0">
                <a:latin typeface="Arial Unicode MS" pitchFamily="34" charset="-128"/>
              </a:rPr>
              <a:t>Converters</a:t>
            </a:r>
            <a:r>
              <a:rPr lang="en-GB" dirty="0" smtClean="0">
                <a:latin typeface="Arial Unicode MS" pitchFamily="34" charset="-128"/>
              </a:rPr>
              <a:t>, </a:t>
            </a:r>
            <a:r>
              <a:rPr lang="en-GB" dirty="0">
                <a:latin typeface="Arial Unicode MS" pitchFamily="34" charset="-128"/>
              </a:rPr>
              <a:t>PVSS and </a:t>
            </a:r>
            <a:r>
              <a:rPr lang="en-GB" dirty="0" smtClean="0">
                <a:latin typeface="Arial Unicode MS" pitchFamily="34" charset="-128"/>
              </a:rPr>
              <a:t>PLCs, SMP, </a:t>
            </a:r>
            <a:r>
              <a:rPr lang="en-GB" dirty="0">
                <a:latin typeface="Arial Unicode MS" pitchFamily="34" charset="-128"/>
              </a:rPr>
              <a:t>Vacuum </a:t>
            </a:r>
            <a:r>
              <a:rPr lang="en-GB" dirty="0" smtClean="0">
                <a:latin typeface="Arial Unicode MS" pitchFamily="34" charset="-128"/>
              </a:rPr>
              <a:t>controls, etc.</a:t>
            </a:r>
            <a:endParaRPr lang="en-US" dirty="0">
              <a:solidFill>
                <a:schemeClr val="tx2"/>
              </a:solidFill>
              <a:latin typeface="Arial Unicode MS" pitchFamily="34" charset="-128"/>
            </a:endParaRPr>
          </a:p>
          <a:p>
            <a:pPr marL="342900" indent="-342900">
              <a:spcBef>
                <a:spcPct val="20000"/>
              </a:spcBef>
              <a:buClr>
                <a:schemeClr val="hlink"/>
              </a:buClr>
              <a:buFont typeface="Wingdings" pitchFamily="2" charset="2"/>
              <a:buChar char="Ü"/>
              <a:defRPr/>
            </a:pPr>
            <a:endParaRPr lang="en-US" sz="2200" dirty="0">
              <a:solidFill>
                <a:schemeClr val="tx2"/>
              </a:solidFill>
              <a:latin typeface="Arial Unicode MS" pitchFamily="34" charset="-128"/>
            </a:endParaRPr>
          </a:p>
          <a:p>
            <a:pPr marL="342900" indent="-342900">
              <a:spcBef>
                <a:spcPct val="20000"/>
              </a:spcBef>
              <a:buClr>
                <a:schemeClr val="hlink"/>
              </a:buClr>
              <a:buFont typeface="Wingdings" pitchFamily="2" charset="2"/>
              <a:buChar char="Ü"/>
              <a:defRPr/>
            </a:pPr>
            <a:endParaRPr lang="en-US" sz="2200" dirty="0">
              <a:solidFill>
                <a:schemeClr val="tx2"/>
              </a:solidFill>
              <a:latin typeface="Arial Unicode MS" pitchFamily="34" charset="-128"/>
            </a:endParaRPr>
          </a:p>
        </p:txBody>
      </p:sp>
      <p:sp>
        <p:nvSpPr>
          <p:cNvPr id="6"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21</a:t>
            </a:fld>
            <a:r>
              <a:rPr lang="en-US" dirty="0" smtClean="0"/>
              <a:t>/21</a:t>
            </a:r>
            <a:endParaRPr lang="en-US" dirty="0"/>
          </a:p>
        </p:txBody>
      </p:sp>
    </p:spTree>
  </p:cSld>
  <p:clrMapOvr>
    <a:masterClrMapping/>
  </p:clrMapOvr>
  <p:transition advTm="9856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GB" dirty="0" smtClean="0"/>
              <a:t>Questions</a:t>
            </a:r>
          </a:p>
        </p:txBody>
      </p:sp>
      <p:pic>
        <p:nvPicPr>
          <p:cNvPr id="98314" name="Picture 10" descr="globe_logo"/>
          <p:cNvPicPr>
            <a:picLocks noChangeAspect="1" noChangeArrowheads="1"/>
          </p:cNvPicPr>
          <p:nvPr/>
        </p:nvPicPr>
        <p:blipFill>
          <a:blip r:embed="rId3" cstate="print"/>
          <a:srcRect/>
          <a:stretch>
            <a:fillRect/>
          </a:stretch>
        </p:blipFill>
        <p:spPr bwMode="auto">
          <a:xfrm>
            <a:off x="257175" y="752475"/>
            <a:ext cx="1876425" cy="1304925"/>
          </a:xfrm>
          <a:prstGeom prst="rect">
            <a:avLst/>
          </a:prstGeom>
          <a:noFill/>
          <a:ln w="9525">
            <a:solidFill>
              <a:srgbClr val="000066"/>
            </a:solidFill>
            <a:miter lim="800000"/>
            <a:headEnd/>
            <a:tailEnd/>
          </a:ln>
        </p:spPr>
      </p:pic>
      <p:pic>
        <p:nvPicPr>
          <p:cNvPr id="98316" name="Picture 12"/>
          <p:cNvPicPr>
            <a:picLocks noChangeAspect="1" noChangeArrowheads="1"/>
          </p:cNvPicPr>
          <p:nvPr/>
        </p:nvPicPr>
        <p:blipFill>
          <a:blip r:embed="rId4" cstate="print"/>
          <a:srcRect/>
          <a:stretch>
            <a:fillRect/>
          </a:stretch>
        </p:blipFill>
        <p:spPr bwMode="auto">
          <a:xfrm>
            <a:off x="1295400" y="1336675"/>
            <a:ext cx="2057400" cy="1406525"/>
          </a:xfrm>
          <a:prstGeom prst="rect">
            <a:avLst/>
          </a:prstGeom>
          <a:noFill/>
          <a:ln w="9525">
            <a:solidFill>
              <a:srgbClr val="000066"/>
            </a:solidFill>
            <a:miter lim="800000"/>
            <a:headEnd/>
            <a:tailEnd/>
          </a:ln>
        </p:spPr>
      </p:pic>
      <p:pic>
        <p:nvPicPr>
          <p:cNvPr id="98315" name="Picture 11"/>
          <p:cNvPicPr>
            <a:picLocks noChangeAspect="1" noChangeArrowheads="1"/>
          </p:cNvPicPr>
          <p:nvPr/>
        </p:nvPicPr>
        <p:blipFill>
          <a:blip r:embed="rId5" cstate="print"/>
          <a:srcRect/>
          <a:stretch>
            <a:fillRect/>
          </a:stretch>
        </p:blipFill>
        <p:spPr bwMode="auto">
          <a:xfrm>
            <a:off x="2209800" y="1981200"/>
            <a:ext cx="1981200" cy="1371600"/>
          </a:xfrm>
          <a:prstGeom prst="rect">
            <a:avLst/>
          </a:prstGeom>
          <a:noFill/>
          <a:ln w="9525">
            <a:solidFill>
              <a:srgbClr val="000066"/>
            </a:solidFill>
            <a:miter lim="800000"/>
            <a:headEnd/>
            <a:tailEnd/>
          </a:ln>
        </p:spPr>
      </p:pic>
      <p:pic>
        <p:nvPicPr>
          <p:cNvPr id="98311" name="Picture 7" descr="LHCtunnel2001"/>
          <p:cNvPicPr>
            <a:picLocks noChangeAspect="1" noChangeArrowheads="1"/>
          </p:cNvPicPr>
          <p:nvPr/>
        </p:nvPicPr>
        <p:blipFill>
          <a:blip r:embed="rId6" cstate="print"/>
          <a:srcRect/>
          <a:stretch>
            <a:fillRect/>
          </a:stretch>
        </p:blipFill>
        <p:spPr bwMode="auto">
          <a:xfrm>
            <a:off x="3060700" y="2514600"/>
            <a:ext cx="1905000" cy="1411288"/>
          </a:xfrm>
          <a:prstGeom prst="rect">
            <a:avLst/>
          </a:prstGeom>
          <a:noFill/>
          <a:ln w="9525">
            <a:solidFill>
              <a:srgbClr val="000066"/>
            </a:solidFill>
            <a:miter lim="800000"/>
            <a:headEnd/>
            <a:tailEnd/>
          </a:ln>
        </p:spPr>
      </p:pic>
      <p:pic>
        <p:nvPicPr>
          <p:cNvPr id="17" name="Content Placeholder 20" descr="computing.png"/>
          <p:cNvPicPr>
            <a:picLocks noGrp="1" noChangeAspect="1"/>
          </p:cNvPicPr>
          <p:nvPr>
            <p:ph idx="4294967295"/>
          </p:nvPr>
        </p:nvPicPr>
        <p:blipFill>
          <a:blip r:embed="rId7" cstate="print"/>
          <a:srcRect/>
          <a:stretch>
            <a:fillRect/>
          </a:stretch>
        </p:blipFill>
        <p:spPr>
          <a:xfrm>
            <a:off x="3962400" y="3200400"/>
            <a:ext cx="1752600" cy="1509713"/>
          </a:xfrm>
          <a:ln>
            <a:solidFill>
              <a:srgbClr val="000066"/>
            </a:solidFill>
          </a:ln>
        </p:spPr>
      </p:pic>
      <p:pic>
        <p:nvPicPr>
          <p:cNvPr id="98317" name="Picture 13" descr="control_center"/>
          <p:cNvPicPr>
            <a:picLocks noChangeAspect="1" noChangeArrowheads="1"/>
          </p:cNvPicPr>
          <p:nvPr/>
        </p:nvPicPr>
        <p:blipFill>
          <a:blip r:embed="rId8" cstate="print"/>
          <a:srcRect/>
          <a:stretch>
            <a:fillRect/>
          </a:stretch>
        </p:blipFill>
        <p:spPr bwMode="auto">
          <a:xfrm>
            <a:off x="4800600" y="3810000"/>
            <a:ext cx="2133600" cy="1447800"/>
          </a:xfrm>
          <a:prstGeom prst="rect">
            <a:avLst/>
          </a:prstGeom>
          <a:noFill/>
          <a:ln w="9525">
            <a:solidFill>
              <a:srgbClr val="000066"/>
            </a:solidFill>
            <a:miter lim="800000"/>
            <a:headEnd/>
            <a:tailEnd/>
          </a:ln>
        </p:spPr>
      </p:pic>
      <p:pic>
        <p:nvPicPr>
          <p:cNvPr id="98325" name="Picture 21"/>
          <p:cNvPicPr>
            <a:picLocks noChangeAspect="1" noChangeArrowheads="1"/>
          </p:cNvPicPr>
          <p:nvPr/>
        </p:nvPicPr>
        <p:blipFill>
          <a:blip r:embed="rId9" cstate="print"/>
          <a:srcRect/>
          <a:stretch>
            <a:fillRect/>
          </a:stretch>
        </p:blipFill>
        <p:spPr bwMode="auto">
          <a:xfrm>
            <a:off x="5715000" y="4356100"/>
            <a:ext cx="1905000" cy="1411288"/>
          </a:xfrm>
          <a:prstGeom prst="rect">
            <a:avLst/>
          </a:prstGeom>
          <a:noFill/>
          <a:ln w="9525">
            <a:solidFill>
              <a:srgbClr val="000066"/>
            </a:solidFill>
            <a:miter lim="800000"/>
            <a:headEnd/>
            <a:tailEnd/>
          </a:ln>
        </p:spPr>
      </p:pic>
      <p:pic>
        <p:nvPicPr>
          <p:cNvPr id="11" name="Picture 17" descr="CCDBPortal"/>
          <p:cNvPicPr>
            <a:picLocks noChangeAspect="1" noChangeArrowheads="1"/>
          </p:cNvPicPr>
          <p:nvPr/>
        </p:nvPicPr>
        <p:blipFill>
          <a:blip r:embed="rId10" cstate="print"/>
          <a:srcRect/>
          <a:stretch>
            <a:fillRect/>
          </a:stretch>
        </p:blipFill>
        <p:spPr bwMode="auto">
          <a:xfrm>
            <a:off x="6565900" y="4927600"/>
            <a:ext cx="1984375" cy="1339850"/>
          </a:xfrm>
          <a:prstGeom prst="rect">
            <a:avLst/>
          </a:prstGeom>
          <a:noFill/>
          <a:ln w="9525">
            <a:solidFill>
              <a:srgbClr val="000066"/>
            </a:solidFill>
            <a:miter lim="800000"/>
            <a:headEnd/>
            <a:tailEnd/>
          </a:ln>
        </p:spPr>
      </p:pic>
      <p:pic>
        <p:nvPicPr>
          <p:cNvPr id="98323" name="Picture 19" descr="question_marks_bubbling_md_wht"/>
          <p:cNvPicPr>
            <a:picLocks noChangeAspect="1" noChangeArrowheads="1" noCrop="1"/>
          </p:cNvPicPr>
          <p:nvPr/>
        </p:nvPicPr>
        <p:blipFill>
          <a:blip r:embed="rId11" cstate="print"/>
          <a:srcRect/>
          <a:stretch>
            <a:fillRect/>
          </a:stretch>
        </p:blipFill>
        <p:spPr bwMode="auto">
          <a:xfrm>
            <a:off x="7239000" y="5410200"/>
            <a:ext cx="1752600" cy="1279525"/>
          </a:xfrm>
          <a:prstGeom prst="rect">
            <a:avLst/>
          </a:prstGeom>
          <a:noFill/>
          <a:ln w="9525">
            <a:solidFill>
              <a:srgbClr val="000066"/>
            </a:solidFill>
            <a:miter lim="800000"/>
            <a:headEnd/>
            <a:tailEnd/>
          </a:ln>
        </p:spPr>
      </p:pic>
      <p:sp>
        <p:nvSpPr>
          <p:cNvPr id="36876" name="Rectangle 11"/>
          <p:cNvSpPr>
            <a:spLocks noChangeArrowheads="1"/>
          </p:cNvSpPr>
          <p:nvPr/>
        </p:nvSpPr>
        <p:spPr bwMode="auto">
          <a:xfrm>
            <a:off x="4981575" y="1627187"/>
            <a:ext cx="3781425" cy="430213"/>
          </a:xfrm>
          <a:prstGeom prst="rect">
            <a:avLst/>
          </a:prstGeom>
          <a:noFill/>
          <a:ln w="9525">
            <a:noFill/>
            <a:miter lim="800000"/>
            <a:headEnd/>
            <a:tailEnd/>
          </a:ln>
        </p:spPr>
        <p:txBody>
          <a:bodyPr wrap="none">
            <a:spAutoFit/>
          </a:bodyPr>
          <a:lstStyle/>
          <a:p>
            <a:r>
              <a:rPr lang="en-GB" sz="2200" dirty="0"/>
              <a:t>Thank you for your attention!</a:t>
            </a:r>
          </a:p>
        </p:txBody>
      </p:sp>
      <p:sp>
        <p:nvSpPr>
          <p:cNvPr id="15"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22</a:t>
            </a:fld>
            <a:r>
              <a:rPr lang="en-US" dirty="0" smtClean="0"/>
              <a:t>/21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8314"/>
                                        </p:tgtEl>
                                        <p:attrNameLst>
                                          <p:attrName>style.visibility</p:attrName>
                                        </p:attrNameLst>
                                      </p:cBhvr>
                                      <p:to>
                                        <p:strVal val="visible"/>
                                      </p:to>
                                    </p:set>
                                    <p:animEffect transition="in" filter="strips(downRight)">
                                      <p:cBhvr>
                                        <p:cTn id="7" dur="1000"/>
                                        <p:tgtEl>
                                          <p:spTgt spid="98314"/>
                                        </p:tgtEl>
                                      </p:cBhvr>
                                    </p:animEffect>
                                  </p:childTnLst>
                                </p:cTn>
                              </p:par>
                            </p:childTnLst>
                          </p:cTn>
                        </p:par>
                        <p:par>
                          <p:cTn id="8" fill="hold">
                            <p:stCondLst>
                              <p:cond delay="1000"/>
                            </p:stCondLst>
                            <p:childTnLst>
                              <p:par>
                                <p:cTn id="9" presetID="18" presetClass="entr" presetSubtype="6" fill="hold" nodeType="afterEffect">
                                  <p:stCondLst>
                                    <p:cond delay="500"/>
                                  </p:stCondLst>
                                  <p:childTnLst>
                                    <p:set>
                                      <p:cBhvr>
                                        <p:cTn id="10" dur="1" fill="hold">
                                          <p:stCondLst>
                                            <p:cond delay="0"/>
                                          </p:stCondLst>
                                        </p:cTn>
                                        <p:tgtEl>
                                          <p:spTgt spid="98316"/>
                                        </p:tgtEl>
                                        <p:attrNameLst>
                                          <p:attrName>style.visibility</p:attrName>
                                        </p:attrNameLst>
                                      </p:cBhvr>
                                      <p:to>
                                        <p:strVal val="visible"/>
                                      </p:to>
                                    </p:set>
                                    <p:animEffect transition="in" filter="strips(downRight)">
                                      <p:cBhvr>
                                        <p:cTn id="11" dur="1000"/>
                                        <p:tgtEl>
                                          <p:spTgt spid="98316"/>
                                        </p:tgtEl>
                                      </p:cBhvr>
                                    </p:animEffect>
                                  </p:childTnLst>
                                </p:cTn>
                              </p:par>
                            </p:childTnLst>
                          </p:cTn>
                        </p:par>
                        <p:par>
                          <p:cTn id="12" fill="hold">
                            <p:stCondLst>
                              <p:cond delay="2500"/>
                            </p:stCondLst>
                            <p:childTnLst>
                              <p:par>
                                <p:cTn id="13" presetID="18" presetClass="entr" presetSubtype="6" fill="hold" nodeType="afterEffect">
                                  <p:stCondLst>
                                    <p:cond delay="500"/>
                                  </p:stCondLst>
                                  <p:childTnLst>
                                    <p:set>
                                      <p:cBhvr>
                                        <p:cTn id="14" dur="1" fill="hold">
                                          <p:stCondLst>
                                            <p:cond delay="0"/>
                                          </p:stCondLst>
                                        </p:cTn>
                                        <p:tgtEl>
                                          <p:spTgt spid="98315"/>
                                        </p:tgtEl>
                                        <p:attrNameLst>
                                          <p:attrName>style.visibility</p:attrName>
                                        </p:attrNameLst>
                                      </p:cBhvr>
                                      <p:to>
                                        <p:strVal val="visible"/>
                                      </p:to>
                                    </p:set>
                                    <p:animEffect transition="in" filter="strips(downRight)">
                                      <p:cBhvr>
                                        <p:cTn id="15" dur="1000"/>
                                        <p:tgtEl>
                                          <p:spTgt spid="98315"/>
                                        </p:tgtEl>
                                      </p:cBhvr>
                                    </p:animEffect>
                                  </p:childTnLst>
                                </p:cTn>
                              </p:par>
                            </p:childTnLst>
                          </p:cTn>
                        </p:par>
                        <p:par>
                          <p:cTn id="16" fill="hold">
                            <p:stCondLst>
                              <p:cond delay="4000"/>
                            </p:stCondLst>
                            <p:childTnLst>
                              <p:par>
                                <p:cTn id="17" presetID="18" presetClass="entr" presetSubtype="6" fill="hold" nodeType="afterEffect">
                                  <p:stCondLst>
                                    <p:cond delay="500"/>
                                  </p:stCondLst>
                                  <p:childTnLst>
                                    <p:set>
                                      <p:cBhvr>
                                        <p:cTn id="18" dur="1" fill="hold">
                                          <p:stCondLst>
                                            <p:cond delay="0"/>
                                          </p:stCondLst>
                                        </p:cTn>
                                        <p:tgtEl>
                                          <p:spTgt spid="98311"/>
                                        </p:tgtEl>
                                        <p:attrNameLst>
                                          <p:attrName>style.visibility</p:attrName>
                                        </p:attrNameLst>
                                      </p:cBhvr>
                                      <p:to>
                                        <p:strVal val="visible"/>
                                      </p:to>
                                    </p:set>
                                    <p:animEffect transition="in" filter="strips(downRight)">
                                      <p:cBhvr>
                                        <p:cTn id="19" dur="1000"/>
                                        <p:tgtEl>
                                          <p:spTgt spid="98311"/>
                                        </p:tgtEl>
                                      </p:cBhvr>
                                    </p:animEffect>
                                  </p:childTnLst>
                                </p:cTn>
                              </p:par>
                            </p:childTnLst>
                          </p:cTn>
                        </p:par>
                        <p:par>
                          <p:cTn id="20" fill="hold">
                            <p:stCondLst>
                              <p:cond delay="5500"/>
                            </p:stCondLst>
                            <p:childTnLst>
                              <p:par>
                                <p:cTn id="21" presetID="18" presetClass="entr" presetSubtype="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Right)">
                                      <p:cBhvr>
                                        <p:cTn id="23" dur="1000"/>
                                        <p:tgtEl>
                                          <p:spTgt spid="17"/>
                                        </p:tgtEl>
                                      </p:cBhvr>
                                    </p:animEffect>
                                  </p:childTnLst>
                                </p:cTn>
                              </p:par>
                            </p:childTnLst>
                          </p:cTn>
                        </p:par>
                        <p:par>
                          <p:cTn id="24" fill="hold">
                            <p:stCondLst>
                              <p:cond delay="6500"/>
                            </p:stCondLst>
                            <p:childTnLst>
                              <p:par>
                                <p:cTn id="25" presetID="18" presetClass="entr" presetSubtype="6" fill="hold" nodeType="afterEffect">
                                  <p:stCondLst>
                                    <p:cond delay="500"/>
                                  </p:stCondLst>
                                  <p:childTnLst>
                                    <p:set>
                                      <p:cBhvr>
                                        <p:cTn id="26" dur="1" fill="hold">
                                          <p:stCondLst>
                                            <p:cond delay="0"/>
                                          </p:stCondLst>
                                        </p:cTn>
                                        <p:tgtEl>
                                          <p:spTgt spid="98317"/>
                                        </p:tgtEl>
                                        <p:attrNameLst>
                                          <p:attrName>style.visibility</p:attrName>
                                        </p:attrNameLst>
                                      </p:cBhvr>
                                      <p:to>
                                        <p:strVal val="visible"/>
                                      </p:to>
                                    </p:set>
                                    <p:animEffect transition="in" filter="strips(downRight)">
                                      <p:cBhvr>
                                        <p:cTn id="27" dur="1000"/>
                                        <p:tgtEl>
                                          <p:spTgt spid="98317"/>
                                        </p:tgtEl>
                                      </p:cBhvr>
                                    </p:animEffect>
                                  </p:childTnLst>
                                </p:cTn>
                              </p:par>
                            </p:childTnLst>
                          </p:cTn>
                        </p:par>
                        <p:par>
                          <p:cTn id="28" fill="hold">
                            <p:stCondLst>
                              <p:cond delay="8000"/>
                            </p:stCondLst>
                            <p:childTnLst>
                              <p:par>
                                <p:cTn id="29" presetID="18" presetClass="entr" presetSubtype="6" fill="hold" nodeType="afterEffect">
                                  <p:stCondLst>
                                    <p:cond delay="500"/>
                                  </p:stCondLst>
                                  <p:childTnLst>
                                    <p:set>
                                      <p:cBhvr>
                                        <p:cTn id="30" dur="1" fill="hold">
                                          <p:stCondLst>
                                            <p:cond delay="0"/>
                                          </p:stCondLst>
                                        </p:cTn>
                                        <p:tgtEl>
                                          <p:spTgt spid="98325"/>
                                        </p:tgtEl>
                                        <p:attrNameLst>
                                          <p:attrName>style.visibility</p:attrName>
                                        </p:attrNameLst>
                                      </p:cBhvr>
                                      <p:to>
                                        <p:strVal val="visible"/>
                                      </p:to>
                                    </p:set>
                                    <p:animEffect transition="in" filter="strips(downRight)">
                                      <p:cBhvr>
                                        <p:cTn id="31" dur="1000"/>
                                        <p:tgtEl>
                                          <p:spTgt spid="98325"/>
                                        </p:tgtEl>
                                      </p:cBhvr>
                                    </p:animEffect>
                                  </p:childTnLst>
                                </p:cTn>
                              </p:par>
                            </p:childTnLst>
                          </p:cTn>
                        </p:par>
                        <p:par>
                          <p:cTn id="32" fill="hold">
                            <p:stCondLst>
                              <p:cond delay="9500"/>
                            </p:stCondLst>
                            <p:childTnLst>
                              <p:par>
                                <p:cTn id="33" presetID="18" presetClass="entr" presetSubtype="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Right)">
                                      <p:cBhvr>
                                        <p:cTn id="35" dur="1000"/>
                                        <p:tgtEl>
                                          <p:spTgt spid="11"/>
                                        </p:tgtEl>
                                      </p:cBhvr>
                                    </p:animEffect>
                                  </p:childTnLst>
                                </p:cTn>
                              </p:par>
                            </p:childTnLst>
                          </p:cTn>
                        </p:par>
                        <p:par>
                          <p:cTn id="36" fill="hold">
                            <p:stCondLst>
                              <p:cond delay="10500"/>
                            </p:stCondLst>
                            <p:childTnLst>
                              <p:par>
                                <p:cTn id="37" presetID="18" presetClass="entr" presetSubtype="6" fill="hold" nodeType="afterEffect">
                                  <p:stCondLst>
                                    <p:cond delay="500"/>
                                  </p:stCondLst>
                                  <p:childTnLst>
                                    <p:set>
                                      <p:cBhvr>
                                        <p:cTn id="38" dur="1" fill="hold">
                                          <p:stCondLst>
                                            <p:cond delay="0"/>
                                          </p:stCondLst>
                                        </p:cTn>
                                        <p:tgtEl>
                                          <p:spTgt spid="98323"/>
                                        </p:tgtEl>
                                        <p:attrNameLst>
                                          <p:attrName>style.visibility</p:attrName>
                                        </p:attrNameLst>
                                      </p:cBhvr>
                                      <p:to>
                                        <p:strVal val="visible"/>
                                      </p:to>
                                    </p:set>
                                    <p:animEffect transition="in" filter="strips(downRight)">
                                      <p:cBhvr>
                                        <p:cTn id="39" dur="1000"/>
                                        <p:tgtEl>
                                          <p:spTgt spid="98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9634" name="Picture 2"/>
          <p:cNvPicPr>
            <a:picLocks noChangeAspect="1" noChangeArrowheads="1"/>
          </p:cNvPicPr>
          <p:nvPr/>
        </p:nvPicPr>
        <p:blipFill>
          <a:blip r:embed="rId2" cstate="print"/>
          <a:srcRect/>
          <a:stretch>
            <a:fillRect/>
          </a:stretch>
        </p:blipFill>
        <p:spPr bwMode="auto">
          <a:xfrm>
            <a:off x="990601" y="1"/>
            <a:ext cx="7496540" cy="6858000"/>
          </a:xfrm>
          <a:prstGeom prst="rect">
            <a:avLst/>
          </a:prstGeom>
          <a:noFill/>
          <a:ln w="9525">
            <a:noFill/>
            <a:miter lim="800000"/>
            <a:headEnd/>
            <a:tailEnd/>
          </a:ln>
        </p:spPr>
      </p:pic>
      <p:sp>
        <p:nvSpPr>
          <p:cNvPr id="5"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23</a:t>
            </a:fld>
            <a:r>
              <a:rPr lang="en-US" dirty="0" smtClean="0"/>
              <a:t>/32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Configuration Management</a:t>
            </a:r>
            <a:endParaRPr lang="en-US" dirty="0"/>
          </a:p>
        </p:txBody>
      </p:sp>
      <p:sp>
        <p:nvSpPr>
          <p:cNvPr id="23555" name="Content Placeholder 2"/>
          <p:cNvSpPr>
            <a:spLocks noGrp="1"/>
          </p:cNvSpPr>
          <p:nvPr>
            <p:ph idx="1"/>
          </p:nvPr>
        </p:nvSpPr>
        <p:spPr>
          <a:xfrm>
            <a:off x="88900" y="990600"/>
            <a:ext cx="9067800" cy="6019800"/>
          </a:xfrm>
        </p:spPr>
        <p:txBody>
          <a:bodyPr/>
          <a:lstStyle/>
          <a:p>
            <a:pPr lvl="0" eaLnBrk="1" hangingPunct="1">
              <a:buClr>
                <a:srgbClr val="3399FF"/>
              </a:buClr>
              <a:buSzPct val="110000"/>
              <a:defRPr/>
            </a:pPr>
            <a:r>
              <a:rPr lang="en-GB" kern="1200" dirty="0" smtClean="0">
                <a:solidFill>
                  <a:srgbClr val="FFFFFF"/>
                </a:solidFill>
              </a:rPr>
              <a:t>Established as part of Systems Engineering</a:t>
            </a:r>
          </a:p>
          <a:p>
            <a:pPr lvl="1" eaLnBrk="1" hangingPunct="1">
              <a:buClr>
                <a:srgbClr val="3399FF"/>
              </a:buClr>
              <a:buSzPct val="110000"/>
              <a:defRPr/>
            </a:pPr>
            <a:r>
              <a:rPr lang="en-GB" sz="1900" kern="1200" dirty="0" smtClean="0">
                <a:solidFill>
                  <a:srgbClr val="FFFFFF"/>
                </a:solidFill>
              </a:rPr>
              <a:t>during the 1950s - hardware configuration management</a:t>
            </a:r>
            <a:endParaRPr lang="en-GB" sz="1900" dirty="0">
              <a:solidFill>
                <a:srgbClr val="FFFFFF"/>
              </a:solidFill>
            </a:endParaRPr>
          </a:p>
          <a:p>
            <a:pPr lvl="1" eaLnBrk="1" hangingPunct="1">
              <a:buClr>
                <a:srgbClr val="3399FF"/>
              </a:buClr>
              <a:buSzPct val="110000"/>
              <a:defRPr/>
            </a:pPr>
            <a:r>
              <a:rPr lang="en-GB" sz="1900" dirty="0" smtClean="0"/>
              <a:t>as of 1980s includes software configuration management as well </a:t>
            </a:r>
          </a:p>
          <a:p>
            <a:pPr lvl="0" eaLnBrk="1" hangingPunct="1">
              <a:buClr>
                <a:srgbClr val="3399FF"/>
              </a:buClr>
              <a:buSzPct val="110000"/>
              <a:defRPr/>
            </a:pPr>
            <a:endParaRPr lang="en-GB" dirty="0" smtClean="0"/>
          </a:p>
          <a:p>
            <a:pPr lvl="0" eaLnBrk="1" hangingPunct="1">
              <a:buClr>
                <a:srgbClr val="3399FF"/>
              </a:buClr>
              <a:buSzPct val="110000"/>
              <a:defRPr/>
            </a:pPr>
            <a:r>
              <a:rPr lang="en-GB" dirty="0" smtClean="0"/>
              <a:t>Configuration </a:t>
            </a:r>
            <a:r>
              <a:rPr lang="en-GB" dirty="0"/>
              <a:t>Management </a:t>
            </a:r>
            <a:r>
              <a:rPr lang="en-GB" dirty="0" smtClean="0"/>
              <a:t>comprises of the processes of: </a:t>
            </a:r>
          </a:p>
          <a:p>
            <a:pPr lvl="1" eaLnBrk="1" hangingPunct="1">
              <a:buClr>
                <a:srgbClr val="3399FF"/>
              </a:buClr>
              <a:buSzPct val="110000"/>
              <a:defRPr/>
            </a:pPr>
            <a:r>
              <a:rPr lang="en-GB" dirty="0">
                <a:solidFill>
                  <a:srgbClr val="33CC33"/>
                </a:solidFill>
              </a:rPr>
              <a:t>I</a:t>
            </a:r>
            <a:r>
              <a:rPr lang="en-GB" dirty="0" smtClean="0">
                <a:solidFill>
                  <a:srgbClr val="33CC33"/>
                </a:solidFill>
              </a:rPr>
              <a:t>dentifying</a:t>
            </a:r>
            <a:r>
              <a:rPr lang="en-GB" dirty="0" smtClean="0"/>
              <a:t> </a:t>
            </a:r>
            <a:r>
              <a:rPr lang="en-GB" dirty="0"/>
              <a:t>and </a:t>
            </a:r>
            <a:r>
              <a:rPr lang="en-GB" dirty="0">
                <a:solidFill>
                  <a:srgbClr val="33CC33"/>
                </a:solidFill>
              </a:rPr>
              <a:t>defining</a:t>
            </a:r>
            <a:r>
              <a:rPr lang="en-GB" dirty="0"/>
              <a:t> the items in a</a:t>
            </a:r>
            <a:r>
              <a:rPr lang="en-GB" dirty="0" smtClean="0"/>
              <a:t> system </a:t>
            </a:r>
          </a:p>
          <a:p>
            <a:pPr lvl="1" eaLnBrk="1" hangingPunct="1">
              <a:buClr>
                <a:srgbClr val="3399FF"/>
              </a:buClr>
              <a:buSzPct val="110000"/>
              <a:defRPr/>
            </a:pPr>
            <a:r>
              <a:rPr lang="en-GB" dirty="0">
                <a:solidFill>
                  <a:srgbClr val="33CC33"/>
                </a:solidFill>
              </a:rPr>
              <a:t>C</a:t>
            </a:r>
            <a:r>
              <a:rPr lang="en-GB" dirty="0" smtClean="0">
                <a:solidFill>
                  <a:srgbClr val="33CC33"/>
                </a:solidFill>
              </a:rPr>
              <a:t>ontrolling </a:t>
            </a:r>
            <a:r>
              <a:rPr lang="en-GB" dirty="0">
                <a:solidFill>
                  <a:srgbClr val="33CC33"/>
                </a:solidFill>
              </a:rPr>
              <a:t>the change </a:t>
            </a:r>
            <a:r>
              <a:rPr lang="en-GB" dirty="0"/>
              <a:t>of these items throughout their </a:t>
            </a:r>
            <a:r>
              <a:rPr lang="en-GB" dirty="0" smtClean="0"/>
              <a:t>lifecycle </a:t>
            </a:r>
          </a:p>
          <a:p>
            <a:pPr lvl="1" eaLnBrk="1" hangingPunct="1">
              <a:buClr>
                <a:srgbClr val="3399FF"/>
              </a:buClr>
              <a:buSzPct val="110000"/>
              <a:defRPr/>
            </a:pPr>
            <a:r>
              <a:rPr lang="en-GB" dirty="0">
                <a:solidFill>
                  <a:srgbClr val="33CC33"/>
                </a:solidFill>
              </a:rPr>
              <a:t>R</a:t>
            </a:r>
            <a:r>
              <a:rPr lang="en-GB" dirty="0" smtClean="0">
                <a:solidFill>
                  <a:srgbClr val="33CC33"/>
                </a:solidFill>
              </a:rPr>
              <a:t>ecording</a:t>
            </a:r>
            <a:r>
              <a:rPr lang="en-GB" dirty="0" smtClean="0"/>
              <a:t> </a:t>
            </a:r>
            <a:r>
              <a:rPr lang="en-GB" dirty="0"/>
              <a:t>and </a:t>
            </a:r>
            <a:r>
              <a:rPr lang="en-GB" dirty="0">
                <a:solidFill>
                  <a:srgbClr val="33CC33"/>
                </a:solidFill>
              </a:rPr>
              <a:t>reporting</a:t>
            </a:r>
            <a:r>
              <a:rPr lang="en-GB" dirty="0"/>
              <a:t> the status of items and change requests </a:t>
            </a:r>
            <a:endParaRPr lang="en-GB" dirty="0" smtClean="0"/>
          </a:p>
          <a:p>
            <a:pPr lvl="1" eaLnBrk="1" hangingPunct="1">
              <a:buClr>
                <a:srgbClr val="3399FF"/>
              </a:buClr>
              <a:buSzPct val="110000"/>
              <a:defRPr/>
            </a:pPr>
            <a:r>
              <a:rPr lang="en-GB" dirty="0" smtClean="0">
                <a:solidFill>
                  <a:srgbClr val="33CC33"/>
                </a:solidFill>
              </a:rPr>
              <a:t>Audit </a:t>
            </a:r>
            <a:r>
              <a:rPr lang="en-GB" dirty="0">
                <a:solidFill>
                  <a:srgbClr val="33CC33"/>
                </a:solidFill>
              </a:rPr>
              <a:t>configuration </a:t>
            </a:r>
            <a:r>
              <a:rPr lang="en-GB" dirty="0"/>
              <a:t>items to </a:t>
            </a:r>
            <a:r>
              <a:rPr lang="en-GB" dirty="0">
                <a:solidFill>
                  <a:srgbClr val="33CC33"/>
                </a:solidFill>
              </a:rPr>
              <a:t>verify conformance to </a:t>
            </a:r>
            <a:r>
              <a:rPr lang="en-GB" dirty="0" smtClean="0">
                <a:solidFill>
                  <a:srgbClr val="33CC33"/>
                </a:solidFill>
              </a:rPr>
              <a:t>specifications</a:t>
            </a:r>
            <a:br>
              <a:rPr lang="en-GB" dirty="0" smtClean="0">
                <a:solidFill>
                  <a:srgbClr val="33CC33"/>
                </a:solidFill>
              </a:rPr>
            </a:br>
            <a:endParaRPr lang="en-GB" sz="2200" dirty="0" smtClean="0"/>
          </a:p>
          <a:p>
            <a:pPr lvl="0" eaLnBrk="1" hangingPunct="1">
              <a:buClr>
                <a:srgbClr val="3399FF"/>
              </a:buClr>
              <a:buSzPct val="110000"/>
              <a:defRPr/>
            </a:pPr>
            <a:r>
              <a:rPr lang="en-US" dirty="0"/>
              <a:t>P</a:t>
            </a:r>
            <a:r>
              <a:rPr lang="en-US" dirty="0" smtClean="0"/>
              <a:t>art of best </a:t>
            </a:r>
            <a:r>
              <a:rPr lang="en-US" dirty="0"/>
              <a:t>practices and </a:t>
            </a:r>
            <a:r>
              <a:rPr lang="en-US" dirty="0" smtClean="0"/>
              <a:t>standards</a:t>
            </a:r>
            <a:endParaRPr lang="en-US" sz="1200" dirty="0"/>
          </a:p>
          <a:p>
            <a:pPr lvl="1" eaLnBrk="1" hangingPunct="1">
              <a:buClr>
                <a:srgbClr val="3399FF"/>
              </a:buClr>
              <a:buSzPct val="110000"/>
              <a:defRPr/>
            </a:pPr>
            <a:r>
              <a:rPr lang="en-US" dirty="0"/>
              <a:t> </a:t>
            </a:r>
            <a:r>
              <a:rPr lang="en-US" sz="1900" dirty="0"/>
              <a:t>part of ISO 9000, formalized by Information Technologies Infrastructure Library (ITIL), Control Objectives for IT (COBIT), IEEE standards, etc.</a:t>
            </a:r>
          </a:p>
          <a:p>
            <a:pPr>
              <a:buNone/>
            </a:pPr>
            <a:r>
              <a:rPr lang="en-US" sz="2000" dirty="0" smtClean="0"/>
              <a:t/>
            </a:r>
            <a:br>
              <a:rPr lang="en-US" sz="2000" dirty="0" smtClean="0"/>
            </a:br>
            <a:endParaRPr lang="en-US" sz="2000" dirty="0" smtClean="0"/>
          </a:p>
        </p:txBody>
      </p:sp>
      <p:sp>
        <p:nvSpPr>
          <p:cNvPr id="6"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3</a:t>
            </a:fld>
            <a:r>
              <a:rPr lang="en-US" dirty="0" smtClean="0"/>
              <a:t>/21</a:t>
            </a:r>
            <a:endParaRPr lang="en-US" dirty="0"/>
          </a:p>
        </p:txBody>
      </p:sp>
    </p:spTree>
  </p:cSld>
  <p:clrMapOvr>
    <a:masterClrMapping/>
  </p:clrMapOvr>
  <p:transition advTm="4831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Configuration Management</a:t>
            </a:r>
            <a:endParaRPr lang="en-US" dirty="0"/>
          </a:p>
        </p:txBody>
      </p:sp>
      <p:sp>
        <p:nvSpPr>
          <p:cNvPr id="23555" name="Content Placeholder 2"/>
          <p:cNvSpPr>
            <a:spLocks noGrp="1"/>
          </p:cNvSpPr>
          <p:nvPr>
            <p:ph idx="1"/>
          </p:nvPr>
        </p:nvSpPr>
        <p:spPr>
          <a:xfrm>
            <a:off x="88900" y="711200"/>
            <a:ext cx="9067800" cy="6019800"/>
          </a:xfrm>
        </p:spPr>
        <p:txBody>
          <a:bodyPr/>
          <a:lstStyle/>
          <a:p>
            <a:pPr lvl="0" eaLnBrk="1" hangingPunct="1">
              <a:buClr>
                <a:srgbClr val="3399FF"/>
              </a:buClr>
              <a:buSzPct val="110000"/>
              <a:defRPr/>
            </a:pPr>
            <a:endParaRPr lang="en-US" sz="2000" dirty="0" smtClean="0"/>
          </a:p>
          <a:p>
            <a:pPr eaLnBrk="1" hangingPunct="1">
              <a:buClr>
                <a:srgbClr val="3399FF"/>
              </a:buClr>
              <a:buSzPct val="110000"/>
              <a:defRPr/>
            </a:pPr>
            <a:r>
              <a:rPr lang="en-US" dirty="0" smtClean="0"/>
              <a:t>The Accelerators Controls </a:t>
            </a:r>
            <a:r>
              <a:rPr lang="en-US" dirty="0"/>
              <a:t>S</a:t>
            </a:r>
            <a:r>
              <a:rPr lang="en-US" dirty="0" smtClean="0"/>
              <a:t>ystem – a complex systems with a lot of components </a:t>
            </a:r>
          </a:p>
          <a:p>
            <a:pPr eaLnBrk="1" hangingPunct="1">
              <a:buClr>
                <a:srgbClr val="3399FF"/>
              </a:buClr>
              <a:buSzPct val="110000"/>
              <a:buNone/>
              <a:defRPr/>
            </a:pPr>
            <a:endParaRPr lang="en-US" sz="1000" dirty="0" smtClean="0"/>
          </a:p>
          <a:p>
            <a:pPr lvl="1" eaLnBrk="1" hangingPunct="1">
              <a:buClr>
                <a:srgbClr val="3399FF"/>
              </a:buClr>
              <a:buSzPct val="110000"/>
              <a:defRPr/>
            </a:pPr>
            <a:r>
              <a:rPr lang="en-US" dirty="0" smtClean="0"/>
              <a:t>Large amount of technical data required for the Control of the accelerators</a:t>
            </a:r>
          </a:p>
          <a:p>
            <a:pPr eaLnBrk="1" hangingPunct="1">
              <a:buClr>
                <a:srgbClr val="3399FF"/>
              </a:buClr>
              <a:buSzPct val="110000"/>
              <a:buNone/>
              <a:defRPr/>
            </a:pPr>
            <a:endParaRPr lang="en-US" sz="2000" dirty="0" smtClean="0"/>
          </a:p>
          <a:p>
            <a:pPr eaLnBrk="1" hangingPunct="1">
              <a:buClr>
                <a:srgbClr val="3399FF"/>
              </a:buClr>
              <a:buSzPct val="110000"/>
              <a:defRPr/>
            </a:pPr>
            <a:r>
              <a:rPr lang="en-US" dirty="0" smtClean="0"/>
              <a:t>Main advantage of the Configuration Management</a:t>
            </a:r>
          </a:p>
          <a:p>
            <a:pPr eaLnBrk="1" hangingPunct="1">
              <a:buClr>
                <a:srgbClr val="3399FF"/>
              </a:buClr>
              <a:buSzPct val="110000"/>
              <a:defRPr/>
            </a:pPr>
            <a:endParaRPr lang="en-US" sz="1400" dirty="0" smtClean="0"/>
          </a:p>
          <a:p>
            <a:pPr lvl="1" eaLnBrk="1" hangingPunct="1">
              <a:buClr>
                <a:srgbClr val="3399FF"/>
              </a:buClr>
              <a:buSzPct val="110000"/>
              <a:defRPr/>
            </a:pPr>
            <a:r>
              <a:rPr lang="en-US" dirty="0" smtClean="0"/>
              <a:t>A common description, in a centralized storage, of all objects needed for the Controls of the accelerators</a:t>
            </a:r>
            <a:br>
              <a:rPr lang="en-US" dirty="0" smtClean="0"/>
            </a:br>
            <a:endParaRPr lang="en-US" dirty="0" smtClean="0"/>
          </a:p>
          <a:p>
            <a:pPr lvl="2" eaLnBrk="1" hangingPunct="1">
              <a:buClr>
                <a:srgbClr val="3399FF"/>
              </a:buClr>
              <a:buSzPct val="110000"/>
              <a:defRPr/>
            </a:pPr>
            <a:r>
              <a:rPr lang="en-US" sz="1900" dirty="0" smtClean="0"/>
              <a:t>Essential prerequisite for the correct and coherent functioning of the accelerators</a:t>
            </a:r>
          </a:p>
          <a:p>
            <a:pPr lvl="2" eaLnBrk="1" hangingPunct="1">
              <a:buClr>
                <a:srgbClr val="3399FF"/>
              </a:buClr>
              <a:buSzPct val="110000"/>
              <a:defRPr/>
            </a:pPr>
            <a:endParaRPr lang="en-US" sz="1800" dirty="0" smtClean="0"/>
          </a:p>
        </p:txBody>
      </p:sp>
      <p:sp>
        <p:nvSpPr>
          <p:cNvPr id="6"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4</a:t>
            </a:fld>
            <a:r>
              <a:rPr lang="en-US" dirty="0" smtClean="0"/>
              <a:t>/21</a:t>
            </a:r>
            <a:endParaRPr lang="en-US" dirty="0"/>
          </a:p>
        </p:txBody>
      </p:sp>
    </p:spTree>
  </p:cSld>
  <p:clrMapOvr>
    <a:masterClrMapping/>
  </p:clrMapOvr>
  <p:transition advTm="4831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Controls Configuration Management History</a:t>
            </a:r>
            <a:endParaRPr lang="en-US" dirty="0"/>
          </a:p>
        </p:txBody>
      </p:sp>
      <p:sp>
        <p:nvSpPr>
          <p:cNvPr id="23555" name="Content Placeholder 2"/>
          <p:cNvSpPr>
            <a:spLocks noGrp="1"/>
          </p:cNvSpPr>
          <p:nvPr>
            <p:ph idx="1"/>
          </p:nvPr>
        </p:nvSpPr>
        <p:spPr>
          <a:xfrm>
            <a:off x="88900" y="914400"/>
            <a:ext cx="9067800" cy="6019800"/>
          </a:xfrm>
        </p:spPr>
        <p:txBody>
          <a:bodyPr/>
          <a:lstStyle/>
          <a:p>
            <a:pPr eaLnBrk="1" hangingPunct="1">
              <a:buClr>
                <a:srgbClr val="3399FF"/>
              </a:buClr>
              <a:buSzPct val="110000"/>
              <a:defRPr/>
            </a:pPr>
            <a:r>
              <a:rPr lang="en-GB" dirty="0" smtClean="0"/>
              <a:t>1980 - idea to use a central data storage to describe the components of the Controls System for the Proton </a:t>
            </a:r>
            <a:r>
              <a:rPr lang="en-GB" dirty="0" err="1" smtClean="0"/>
              <a:t>Sychrotron</a:t>
            </a:r>
            <a:r>
              <a:rPr lang="en-GB" dirty="0" smtClean="0"/>
              <a:t> (PS) complex</a:t>
            </a:r>
            <a:endParaRPr lang="en-US" dirty="0" smtClean="0"/>
          </a:p>
          <a:p>
            <a:pPr eaLnBrk="1" hangingPunct="1">
              <a:buClr>
                <a:srgbClr val="3399FF"/>
              </a:buClr>
              <a:buSzPct val="110000"/>
              <a:buNone/>
              <a:defRPr/>
            </a:pPr>
            <a:endParaRPr lang="en-US" sz="1200" dirty="0" smtClean="0"/>
          </a:p>
          <a:p>
            <a:pPr eaLnBrk="1" hangingPunct="1">
              <a:buClr>
                <a:srgbClr val="3399FF"/>
              </a:buClr>
              <a:buSzPct val="110000"/>
              <a:defRPr/>
            </a:pPr>
            <a:r>
              <a:rPr lang="en-GB" dirty="0" smtClean="0"/>
              <a:t>Service with &gt;30 years of history – supporting the requirements of the PS, SPS and LHC complexes nowadays</a:t>
            </a:r>
            <a:br>
              <a:rPr lang="en-GB" dirty="0" smtClean="0"/>
            </a:br>
            <a:endParaRPr lang="en-GB" sz="1000" dirty="0" smtClean="0"/>
          </a:p>
          <a:p>
            <a:pPr lvl="1" eaLnBrk="1" hangingPunct="1">
              <a:buClr>
                <a:srgbClr val="3399FF"/>
              </a:buClr>
              <a:buSzPct val="110000"/>
              <a:defRPr/>
            </a:pPr>
            <a:r>
              <a:rPr lang="en-GB" dirty="0" smtClean="0"/>
              <a:t>It implements the </a:t>
            </a:r>
            <a:r>
              <a:rPr lang="en-GB" dirty="0" smtClean="0">
                <a:solidFill>
                  <a:srgbClr val="92D050"/>
                </a:solidFill>
              </a:rPr>
              <a:t>configuration processes</a:t>
            </a:r>
            <a:r>
              <a:rPr lang="en-GB" dirty="0" smtClean="0"/>
              <a:t> necessary for the different systems and comprises of a </a:t>
            </a:r>
            <a:r>
              <a:rPr lang="en-GB" dirty="0" smtClean="0">
                <a:solidFill>
                  <a:srgbClr val="92D050"/>
                </a:solidFill>
              </a:rPr>
              <a:t>database</a:t>
            </a:r>
            <a:r>
              <a:rPr lang="en-GB" dirty="0" smtClean="0"/>
              <a:t>, various </a:t>
            </a:r>
            <a:r>
              <a:rPr lang="en-GB" dirty="0" smtClean="0">
                <a:solidFill>
                  <a:srgbClr val="92D050"/>
                </a:solidFill>
              </a:rPr>
              <a:t>applications to interact with the data, APIs</a:t>
            </a:r>
            <a:r>
              <a:rPr lang="en-GB" dirty="0" smtClean="0">
                <a:solidFill>
                  <a:schemeClr val="tx1"/>
                </a:solidFill>
              </a:rPr>
              <a:t> and </a:t>
            </a:r>
            <a:r>
              <a:rPr lang="en-GB" dirty="0" smtClean="0">
                <a:solidFill>
                  <a:srgbClr val="92D050"/>
                </a:solidFill>
              </a:rPr>
              <a:t>scripts</a:t>
            </a:r>
          </a:p>
          <a:p>
            <a:pPr lvl="1" eaLnBrk="1" hangingPunct="1">
              <a:buClr>
                <a:srgbClr val="3399FF"/>
              </a:buClr>
              <a:buSzPct val="110000"/>
              <a:defRPr/>
            </a:pPr>
            <a:endParaRPr lang="en-GB" dirty="0" smtClean="0"/>
          </a:p>
          <a:p>
            <a:pPr lvl="1" eaLnBrk="1" hangingPunct="1">
              <a:buClr>
                <a:srgbClr val="3399FF"/>
              </a:buClr>
              <a:buSzPct val="110000"/>
              <a:defRPr/>
            </a:pPr>
            <a:r>
              <a:rPr lang="en-GB" dirty="0" smtClean="0"/>
              <a:t>Constantly evolving, growing in </a:t>
            </a:r>
            <a:br>
              <a:rPr lang="en-GB" dirty="0" smtClean="0"/>
            </a:br>
            <a:r>
              <a:rPr lang="en-GB" dirty="0" smtClean="0"/>
              <a:t>size and in provided functionality</a:t>
            </a:r>
          </a:p>
          <a:p>
            <a:pPr lvl="1" eaLnBrk="1" hangingPunct="1">
              <a:buClr>
                <a:srgbClr val="3399FF"/>
              </a:buClr>
              <a:buSzPct val="110000"/>
              <a:defRPr/>
            </a:pPr>
            <a:endParaRPr lang="en-GB" dirty="0"/>
          </a:p>
          <a:p>
            <a:pPr lvl="1" eaLnBrk="1" hangingPunct="1">
              <a:buClr>
                <a:srgbClr val="3399FF"/>
              </a:buClr>
              <a:buSzPct val="110000"/>
              <a:defRPr/>
            </a:pPr>
            <a:r>
              <a:rPr lang="en-GB" dirty="0" smtClean="0"/>
              <a:t>Achievement: </a:t>
            </a:r>
            <a:br>
              <a:rPr lang="en-GB" dirty="0" smtClean="0"/>
            </a:br>
            <a:r>
              <a:rPr lang="en-GB" dirty="0" smtClean="0"/>
              <a:t>       Data-driven </a:t>
            </a:r>
            <a:r>
              <a:rPr lang="en-GB" dirty="0"/>
              <a:t>Controls </a:t>
            </a:r>
            <a:r>
              <a:rPr lang="en-GB" dirty="0" smtClean="0"/>
              <a:t>system</a:t>
            </a:r>
            <a:endParaRPr lang="en-GB" dirty="0"/>
          </a:p>
        </p:txBody>
      </p:sp>
      <p:pic>
        <p:nvPicPr>
          <p:cNvPr id="8" name="Picture 57"/>
          <p:cNvPicPr>
            <a:picLocks noChangeAspect="1" noChangeArrowheads="1"/>
          </p:cNvPicPr>
          <p:nvPr/>
        </p:nvPicPr>
        <p:blipFill>
          <a:blip r:embed="rId3" cstate="print"/>
          <a:srcRect/>
          <a:stretch>
            <a:fillRect/>
          </a:stretch>
        </p:blipFill>
        <p:spPr bwMode="auto">
          <a:xfrm>
            <a:off x="4741268" y="3717471"/>
            <a:ext cx="4402732" cy="3140529"/>
          </a:xfrm>
          <a:prstGeom prst="rect">
            <a:avLst/>
          </a:prstGeom>
          <a:noFill/>
          <a:ln w="9525">
            <a:noFill/>
            <a:miter lim="800000"/>
            <a:headEnd/>
            <a:tailEnd/>
          </a:ln>
        </p:spPr>
      </p:pic>
      <p:sp>
        <p:nvSpPr>
          <p:cNvPr id="7"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5</a:t>
            </a:fld>
            <a:r>
              <a:rPr lang="en-US" dirty="0" smtClean="0"/>
              <a:t>/21</a:t>
            </a:r>
            <a:endParaRPr lang="en-US" dirty="0"/>
          </a:p>
        </p:txBody>
      </p:sp>
    </p:spTree>
  </p:cSld>
  <p:clrMapOvr>
    <a:masterClrMapping/>
  </p:clrMapOvr>
  <p:transition advTm="48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7" end="7"/>
                                            </p:txEl>
                                          </p:spTgt>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Outline</a:t>
            </a:r>
            <a:endParaRPr lang="en-US" dirty="0"/>
          </a:p>
        </p:txBody>
      </p:sp>
      <p:sp>
        <p:nvSpPr>
          <p:cNvPr id="3" name="Content Placeholder 2"/>
          <p:cNvSpPr>
            <a:spLocks noGrp="1"/>
          </p:cNvSpPr>
          <p:nvPr>
            <p:ph idx="1"/>
          </p:nvPr>
        </p:nvSpPr>
        <p:spPr>
          <a:xfrm>
            <a:off x="304800" y="838200"/>
            <a:ext cx="8610600" cy="5334000"/>
          </a:xfrm>
        </p:spPr>
        <p:txBody>
          <a:bodyPr/>
          <a:lstStyle/>
          <a:p>
            <a:pPr eaLnBrk="1" hangingPunct="1"/>
            <a:r>
              <a:rPr lang="en-US" sz="2100" dirty="0" smtClean="0"/>
              <a:t>Configuration Management</a:t>
            </a:r>
          </a:p>
          <a:p>
            <a:pPr eaLnBrk="1" hangingPunct="1"/>
            <a:endParaRPr lang="en-US" sz="2100" dirty="0"/>
          </a:p>
          <a:p>
            <a:pPr eaLnBrk="1" hangingPunct="1"/>
            <a:r>
              <a:rPr lang="en-US" sz="2100" dirty="0"/>
              <a:t>Controls Configuration </a:t>
            </a:r>
            <a:r>
              <a:rPr lang="en-US" sz="2100" dirty="0" smtClean="0"/>
              <a:t>Team</a:t>
            </a:r>
            <a:br>
              <a:rPr lang="en-US" sz="2100" dirty="0" smtClean="0"/>
            </a:br>
            <a:endParaRPr lang="en-US" sz="2100" dirty="0" smtClean="0"/>
          </a:p>
          <a:p>
            <a:pPr eaLnBrk="1" hangingPunct="1"/>
            <a:r>
              <a:rPr lang="en-US" sz="2100" dirty="0" smtClean="0"/>
              <a:t>Scope &amp; Main Configuration Functionalities</a:t>
            </a:r>
            <a:br>
              <a:rPr lang="en-US" sz="2100" dirty="0" smtClean="0"/>
            </a:br>
            <a:endParaRPr lang="en-US" sz="2100" dirty="0" smtClean="0"/>
          </a:p>
          <a:p>
            <a:pPr eaLnBrk="1" hangingPunct="1"/>
            <a:r>
              <a:rPr lang="en-US" sz="2100" dirty="0" smtClean="0"/>
              <a:t>Controls Configuration Service Overview</a:t>
            </a:r>
            <a:br>
              <a:rPr lang="en-US" sz="2100" dirty="0" smtClean="0"/>
            </a:br>
            <a:endParaRPr lang="en-US" sz="2100" dirty="0" smtClean="0"/>
          </a:p>
        </p:txBody>
      </p:sp>
      <p:pic>
        <p:nvPicPr>
          <p:cNvPr id="12" name="Picture 5" descr="SpotlightWonderstunnel"/>
          <p:cNvPicPr>
            <a:picLocks noChangeAspect="1" noChangeArrowheads="1"/>
          </p:cNvPicPr>
          <p:nvPr/>
        </p:nvPicPr>
        <p:blipFill>
          <a:blip r:embed="rId4" cstate="print"/>
          <a:srcRect/>
          <a:stretch>
            <a:fillRect/>
          </a:stretch>
        </p:blipFill>
        <p:spPr bwMode="auto">
          <a:xfrm>
            <a:off x="228600" y="5486400"/>
            <a:ext cx="8610600" cy="1057275"/>
          </a:xfrm>
          <a:prstGeom prst="rect">
            <a:avLst/>
          </a:prstGeom>
          <a:noFill/>
          <a:ln w="9525">
            <a:noFill/>
            <a:miter lim="800000"/>
            <a:headEnd/>
            <a:tailEnd/>
          </a:ln>
        </p:spPr>
      </p:pic>
      <p:sp>
        <p:nvSpPr>
          <p:cNvPr id="7"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6</a:t>
            </a:fld>
            <a:r>
              <a:rPr lang="en-US" dirty="0" smtClean="0"/>
              <a:t>/21</a:t>
            </a:r>
            <a:endParaRPr lang="en-US" dirty="0"/>
          </a:p>
        </p:txBody>
      </p:sp>
    </p:spTree>
    <p:custDataLst>
      <p:tags r:id="rId1"/>
    </p:custDataLst>
  </p:cSld>
  <p:clrMapOvr>
    <a:masterClrMapping/>
  </p:clrMapOvr>
  <p:transition advTm="246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33CC3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Controls Configuration Team</a:t>
            </a:r>
            <a:endParaRPr lang="en-US" dirty="0"/>
          </a:p>
        </p:txBody>
      </p:sp>
      <p:sp>
        <p:nvSpPr>
          <p:cNvPr id="48" name="Content Placeholder 2"/>
          <p:cNvSpPr txBox="1">
            <a:spLocks/>
          </p:cNvSpPr>
          <p:nvPr/>
        </p:nvSpPr>
        <p:spPr bwMode="auto">
          <a:xfrm>
            <a:off x="152400" y="3429000"/>
            <a:ext cx="8839200" cy="32385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342900" indent="-342900">
              <a:spcBef>
                <a:spcPct val="20000"/>
              </a:spcBef>
              <a:buClr>
                <a:schemeClr val="hlink"/>
              </a:buClr>
              <a:buFont typeface="Wingdings" pitchFamily="2" charset="2"/>
              <a:buChar char="ð"/>
            </a:pPr>
            <a:r>
              <a:rPr kumimoji="0" lang="en-GB" sz="1500" b="0" i="0" u="none" strike="noStrike" kern="0" cap="none" spc="0" normalizeH="0" baseline="0" dirty="0" smtClean="0">
                <a:ln>
                  <a:noFill/>
                </a:ln>
                <a:solidFill>
                  <a:srgbClr val="FFC000"/>
                </a:solidFill>
                <a:effectLst/>
                <a:uLnTx/>
                <a:uFillTx/>
                <a:latin typeface="+mn-lt"/>
              </a:rPr>
              <a:t>Zornitsa</a:t>
            </a:r>
            <a:r>
              <a:rPr kumimoji="0" lang="en-GB" sz="1500" b="0" i="0" u="none" strike="noStrike" kern="0" cap="none" spc="0" normalizeH="0" dirty="0" smtClean="0">
                <a:ln>
                  <a:noFill/>
                </a:ln>
                <a:solidFill>
                  <a:srgbClr val="FFC000"/>
                </a:solidFill>
                <a:effectLst/>
                <a:uLnTx/>
                <a:uFillTx/>
                <a:latin typeface="+mn-lt"/>
              </a:rPr>
              <a:t> Zaharieva </a:t>
            </a:r>
            <a:r>
              <a:rPr kumimoji="0" lang="en-GB" sz="1500" b="0" i="0" u="none" strike="noStrike" kern="0" cap="none" spc="0" normalizeH="0" dirty="0" smtClean="0">
                <a:ln>
                  <a:noFill/>
                </a:ln>
                <a:solidFill>
                  <a:schemeClr val="tx2"/>
                </a:solidFill>
                <a:effectLst/>
                <a:uLnTx/>
                <a:uFillTx/>
                <a:latin typeface="+mn-lt"/>
              </a:rPr>
              <a:t>– Project </a:t>
            </a:r>
            <a:r>
              <a:rPr lang="en-GB" sz="1500" kern="0" dirty="0">
                <a:solidFill>
                  <a:schemeClr val="tx2"/>
                </a:solidFill>
                <a:latin typeface="+mn-lt"/>
              </a:rPr>
              <a:t>l</a:t>
            </a:r>
            <a:r>
              <a:rPr kumimoji="0" lang="en-GB" sz="1500" b="0" i="0" u="none" strike="noStrike" kern="0" cap="none" spc="0" normalizeH="0" dirty="0" smtClean="0">
                <a:ln>
                  <a:noFill/>
                </a:ln>
                <a:solidFill>
                  <a:schemeClr val="tx2"/>
                </a:solidFill>
                <a:effectLst/>
                <a:uLnTx/>
                <a:uFillTx/>
                <a:latin typeface="+mn-lt"/>
              </a:rPr>
              <a:t>eader and service responsible; system architect; QA</a:t>
            </a:r>
            <a:r>
              <a:rPr kumimoji="0" lang="en-GB" b="0" i="0" u="none" strike="noStrike" kern="0" cap="none" spc="0" normalizeH="0" dirty="0" smtClean="0">
                <a:ln>
                  <a:noFill/>
                </a:ln>
                <a:solidFill>
                  <a:schemeClr val="tx2"/>
                </a:solidFill>
                <a:effectLst/>
                <a:uLnTx/>
                <a:uFillTx/>
                <a:latin typeface="+mn-lt"/>
              </a:rPr>
              <a:t/>
            </a:r>
            <a:br>
              <a:rPr kumimoji="0" lang="en-GB" b="0" i="0" u="none" strike="noStrike" kern="0" cap="none" spc="0" normalizeH="0" dirty="0" smtClean="0">
                <a:ln>
                  <a:noFill/>
                </a:ln>
                <a:solidFill>
                  <a:schemeClr val="tx2"/>
                </a:solidFill>
                <a:effectLst/>
                <a:uLnTx/>
                <a:uFillTx/>
                <a:latin typeface="+mn-lt"/>
              </a:rPr>
            </a:br>
            <a:r>
              <a:rPr kumimoji="0" lang="en-GB" sz="1000" b="0" i="0" u="none" strike="noStrike" kern="0" cap="none" spc="0" normalizeH="0" dirty="0" smtClean="0">
                <a:ln>
                  <a:noFill/>
                </a:ln>
                <a:solidFill>
                  <a:schemeClr val="tx2"/>
                </a:solidFill>
                <a:effectLst/>
                <a:uLnTx/>
                <a:uFillTx/>
                <a:latin typeface="+mn-lt"/>
              </a:rPr>
              <a:t>  </a:t>
            </a:r>
            <a:endParaRPr kumimoji="0" lang="en-GB" sz="1600" b="0" i="0" u="none" strike="noStrike" kern="0" cap="none" spc="0" normalizeH="0" dirty="0" smtClean="0">
              <a:ln>
                <a:noFill/>
              </a:ln>
              <a:solidFill>
                <a:schemeClr val="tx2"/>
              </a:solidFill>
              <a:effectLst/>
              <a:uLnTx/>
              <a:uFillTx/>
              <a:latin typeface="+mn-lt"/>
            </a:endParaRPr>
          </a:p>
          <a:p>
            <a:pPr marL="342900" indent="-342900">
              <a:spcBef>
                <a:spcPct val="20000"/>
              </a:spcBef>
              <a:buClr>
                <a:schemeClr val="hlink"/>
              </a:buClr>
              <a:buFont typeface="Wingdings" pitchFamily="2" charset="2"/>
              <a:buChar char="ð"/>
            </a:pPr>
            <a:r>
              <a:rPr lang="en-GB" sz="1500" kern="0" dirty="0" smtClean="0">
                <a:solidFill>
                  <a:srgbClr val="FFC000"/>
                </a:solidFill>
              </a:rPr>
              <a:t>Zereyakob Makonnen</a:t>
            </a:r>
            <a:r>
              <a:rPr lang="en-GB" sz="1500" kern="0" dirty="0" smtClean="0">
                <a:solidFill>
                  <a:schemeClr val="tx2"/>
                </a:solidFill>
              </a:rPr>
              <a:t> – Link person to the </a:t>
            </a:r>
            <a:r>
              <a:rPr lang="en-GB" sz="1500" kern="0" dirty="0" err="1" smtClean="0">
                <a:solidFill>
                  <a:schemeClr val="tx2"/>
                </a:solidFill>
              </a:rPr>
              <a:t>Diamon</a:t>
            </a:r>
            <a:r>
              <a:rPr lang="en-GB" sz="1500" kern="0" dirty="0">
                <a:solidFill>
                  <a:schemeClr val="tx2"/>
                </a:solidFill>
              </a:rPr>
              <a:t> </a:t>
            </a:r>
            <a:r>
              <a:rPr lang="en-GB" sz="1500" kern="0" dirty="0" smtClean="0">
                <a:solidFill>
                  <a:schemeClr val="tx2"/>
                </a:solidFill>
              </a:rPr>
              <a:t>team; responsible for Beam Interlocks &amp; </a:t>
            </a:r>
            <a:br>
              <a:rPr lang="en-GB" sz="1500" kern="0" dirty="0" smtClean="0">
                <a:solidFill>
                  <a:schemeClr val="tx2"/>
                </a:solidFill>
              </a:rPr>
            </a:br>
            <a:r>
              <a:rPr lang="en-GB" sz="1500" kern="0" dirty="0" smtClean="0">
                <a:solidFill>
                  <a:schemeClr val="tx2"/>
                </a:solidFill>
              </a:rPr>
              <a:t>                                       Safe Machine Parameters </a:t>
            </a:r>
            <a:r>
              <a:rPr lang="en-GB" sz="1500" kern="0" dirty="0" err="1">
                <a:solidFill>
                  <a:schemeClr val="tx2"/>
                </a:solidFill>
              </a:rPr>
              <a:t>C</a:t>
            </a:r>
            <a:r>
              <a:rPr lang="en-GB" sz="1500" kern="0" dirty="0" err="1" smtClean="0">
                <a:solidFill>
                  <a:schemeClr val="tx2"/>
                </a:solidFill>
              </a:rPr>
              <a:t>onfigs</a:t>
            </a:r>
            <a:r>
              <a:rPr kumimoji="0" lang="en-GB" b="0" i="0" u="none" strike="noStrike" kern="0" cap="none" spc="0" normalizeH="0" dirty="0" smtClean="0">
                <a:ln>
                  <a:noFill/>
                </a:ln>
                <a:solidFill>
                  <a:schemeClr val="tx2"/>
                </a:solidFill>
                <a:effectLst/>
                <a:uLnTx/>
                <a:uFillTx/>
                <a:latin typeface="+mn-lt"/>
              </a:rPr>
              <a:t/>
            </a:r>
            <a:br>
              <a:rPr kumimoji="0" lang="en-GB" b="0" i="0" u="none" strike="noStrike" kern="0" cap="none" spc="0" normalizeH="0" dirty="0" smtClean="0">
                <a:ln>
                  <a:noFill/>
                </a:ln>
                <a:solidFill>
                  <a:schemeClr val="tx2"/>
                </a:solidFill>
                <a:effectLst/>
                <a:uLnTx/>
                <a:uFillTx/>
                <a:latin typeface="+mn-lt"/>
              </a:rPr>
            </a:br>
            <a:endParaRPr kumimoji="0" lang="en-GB" sz="1600" b="0" i="0" u="none" strike="noStrike" kern="0" cap="none" spc="0" normalizeH="0" dirty="0" smtClean="0">
              <a:ln>
                <a:noFill/>
              </a:ln>
              <a:solidFill>
                <a:schemeClr val="tx2"/>
              </a:solidFill>
              <a:effectLst/>
              <a:uLnTx/>
              <a:uFillTx/>
              <a:latin typeface="+mn-lt"/>
            </a:endParaRPr>
          </a:p>
          <a:p>
            <a:pPr marL="342900" indent="-342900">
              <a:spcBef>
                <a:spcPct val="20000"/>
              </a:spcBef>
              <a:buClr>
                <a:schemeClr val="hlink"/>
              </a:buClr>
              <a:buFont typeface="Wingdings" pitchFamily="2" charset="2"/>
              <a:buChar char="ð"/>
            </a:pPr>
            <a:r>
              <a:rPr lang="en-GB" sz="1500" kern="0" baseline="0" dirty="0" smtClean="0">
                <a:solidFill>
                  <a:srgbClr val="FFC000"/>
                </a:solidFill>
                <a:latin typeface="+mn-lt"/>
              </a:rPr>
              <a:t>Antonio</a:t>
            </a:r>
            <a:r>
              <a:rPr lang="en-GB" sz="1500" kern="0" dirty="0" smtClean="0">
                <a:solidFill>
                  <a:srgbClr val="FFC000"/>
                </a:solidFill>
                <a:latin typeface="+mn-lt"/>
              </a:rPr>
              <a:t> Romero Marin </a:t>
            </a:r>
            <a:r>
              <a:rPr lang="en-GB" sz="1500" kern="0" dirty="0" smtClean="0">
                <a:solidFill>
                  <a:schemeClr val="tx2"/>
                </a:solidFill>
                <a:latin typeface="+mn-lt"/>
              </a:rPr>
              <a:t>– </a:t>
            </a:r>
            <a:r>
              <a:rPr lang="en-GB" sz="1500" kern="0" dirty="0">
                <a:solidFill>
                  <a:schemeClr val="tx2"/>
                </a:solidFill>
                <a:latin typeface="+mn-lt"/>
              </a:rPr>
              <a:t>L</a:t>
            </a:r>
            <a:r>
              <a:rPr lang="en-GB" sz="1500" kern="0" dirty="0" smtClean="0">
                <a:solidFill>
                  <a:schemeClr val="tx2"/>
                </a:solidFill>
                <a:latin typeface="+mn-lt"/>
              </a:rPr>
              <a:t>ink person to the FESA team; Timing Configuration responsible</a:t>
            </a:r>
            <a:r>
              <a:rPr lang="en-GB" kern="0" dirty="0">
                <a:solidFill>
                  <a:schemeClr val="tx2"/>
                </a:solidFill>
                <a:latin typeface="+mn-lt"/>
              </a:rPr>
              <a:t/>
            </a:r>
            <a:br>
              <a:rPr lang="en-GB" kern="0" dirty="0">
                <a:solidFill>
                  <a:schemeClr val="tx2"/>
                </a:solidFill>
                <a:latin typeface="+mn-lt"/>
              </a:rPr>
            </a:br>
            <a:endParaRPr lang="en-GB" sz="1600" kern="0" dirty="0">
              <a:solidFill>
                <a:schemeClr val="tx2"/>
              </a:solidFill>
              <a:latin typeface="+mn-lt"/>
            </a:endParaRPr>
          </a:p>
          <a:p>
            <a:pPr marL="342900" indent="-342900">
              <a:spcBef>
                <a:spcPct val="20000"/>
              </a:spcBef>
              <a:buClr>
                <a:schemeClr val="hlink"/>
              </a:buClr>
              <a:buFont typeface="Wingdings" pitchFamily="2" charset="2"/>
              <a:buChar char="ð"/>
            </a:pPr>
            <a:r>
              <a:rPr lang="en-GB" sz="1500" kern="0" dirty="0" smtClean="0">
                <a:solidFill>
                  <a:srgbClr val="FFC000"/>
                </a:solidFill>
                <a:latin typeface="+mn-lt"/>
              </a:rPr>
              <a:t>Jose Rolland Lopez de Coca </a:t>
            </a:r>
            <a:r>
              <a:rPr lang="en-GB" sz="1500" kern="0" dirty="0">
                <a:solidFill>
                  <a:schemeClr val="tx2"/>
                </a:solidFill>
                <a:latin typeface="+mn-lt"/>
              </a:rPr>
              <a:t>– </a:t>
            </a:r>
            <a:r>
              <a:rPr lang="en-GB" sz="1500" kern="0" dirty="0" smtClean="0">
                <a:solidFill>
                  <a:schemeClr val="tx2"/>
                </a:solidFill>
                <a:latin typeface="+mn-lt"/>
              </a:rPr>
              <a:t>Reporting solutions; responsible </a:t>
            </a:r>
            <a:r>
              <a:rPr lang="en-GB" sz="1500" kern="0" dirty="0" err="1" smtClean="0">
                <a:solidFill>
                  <a:schemeClr val="tx2"/>
                </a:solidFill>
                <a:latin typeface="+mn-lt"/>
              </a:rPr>
              <a:t>Config</a:t>
            </a:r>
            <a:r>
              <a:rPr lang="en-GB" sz="1500" kern="0" dirty="0" smtClean="0">
                <a:solidFill>
                  <a:schemeClr val="tx2"/>
                </a:solidFill>
                <a:latin typeface="+mn-lt"/>
              </a:rPr>
              <a:t> Feedback, Oasis </a:t>
            </a:r>
          </a:p>
          <a:p>
            <a:pPr marL="342900" indent="-342900">
              <a:spcBef>
                <a:spcPct val="20000"/>
              </a:spcBef>
              <a:buClr>
                <a:schemeClr val="hlink"/>
              </a:buClr>
              <a:buFont typeface="Wingdings" pitchFamily="2" charset="2"/>
              <a:buChar char="ð"/>
            </a:pPr>
            <a:endParaRPr lang="en-GB" sz="1600" kern="0" dirty="0">
              <a:solidFill>
                <a:schemeClr val="tx2"/>
              </a:solidFill>
              <a:latin typeface="+mn-lt"/>
            </a:endParaRPr>
          </a:p>
          <a:p>
            <a:pPr marL="342900" indent="-342900">
              <a:spcBef>
                <a:spcPct val="20000"/>
              </a:spcBef>
              <a:buClr>
                <a:schemeClr val="hlink"/>
              </a:buClr>
              <a:buFont typeface="Wingdings" pitchFamily="2" charset="2"/>
              <a:buChar char="ð"/>
            </a:pPr>
            <a:r>
              <a:rPr lang="en-GB" sz="1500" kern="0" dirty="0">
                <a:solidFill>
                  <a:srgbClr val="FFC000"/>
                </a:solidFill>
              </a:rPr>
              <a:t>Aurelien Fernandez </a:t>
            </a:r>
            <a:r>
              <a:rPr lang="en-GB" sz="1500" kern="0" dirty="0">
                <a:solidFill>
                  <a:schemeClr val="tx2"/>
                </a:solidFill>
              </a:rPr>
              <a:t>– </a:t>
            </a:r>
            <a:r>
              <a:rPr lang="en-GB" sz="1500" kern="0" dirty="0" smtClean="0">
                <a:solidFill>
                  <a:schemeClr val="tx2"/>
                </a:solidFill>
              </a:rPr>
              <a:t>Link </a:t>
            </a:r>
            <a:r>
              <a:rPr lang="en-GB" sz="1500" kern="0" dirty="0">
                <a:solidFill>
                  <a:schemeClr val="tx2"/>
                </a:solidFill>
              </a:rPr>
              <a:t>person to the FESA team; responsible for </a:t>
            </a:r>
            <a:r>
              <a:rPr lang="en-GB" sz="1500" kern="0" dirty="0" err="1">
                <a:solidFill>
                  <a:schemeClr val="tx2"/>
                </a:solidFill>
              </a:rPr>
              <a:t>Postmortem</a:t>
            </a:r>
            <a:r>
              <a:rPr lang="en-GB" sz="1600" kern="0" dirty="0" smtClean="0">
                <a:solidFill>
                  <a:schemeClr val="tx2"/>
                </a:solidFill>
                <a:latin typeface="+mn-lt"/>
              </a:rPr>
              <a:t/>
            </a:r>
            <a:br>
              <a:rPr lang="en-GB" sz="1600" kern="0" dirty="0" smtClean="0">
                <a:solidFill>
                  <a:schemeClr val="tx2"/>
                </a:solidFill>
                <a:latin typeface="+mn-lt"/>
              </a:rPr>
            </a:br>
            <a:endParaRPr lang="en-GB" sz="1600" kern="0" dirty="0" smtClean="0">
              <a:solidFill>
                <a:schemeClr val="tx2"/>
              </a:solidFill>
              <a:latin typeface="+mn-lt"/>
            </a:endParaRPr>
          </a:p>
          <a:p>
            <a:pPr marL="342900" indent="-342900">
              <a:spcBef>
                <a:spcPct val="20000"/>
              </a:spcBef>
              <a:buClr>
                <a:schemeClr val="hlink"/>
              </a:buClr>
              <a:buFont typeface="Wingdings" pitchFamily="2" charset="2"/>
              <a:buChar char="Ü"/>
            </a:pPr>
            <a:r>
              <a:rPr lang="en-GB" sz="1700" kern="0" dirty="0" smtClean="0">
                <a:solidFill>
                  <a:schemeClr val="tx2"/>
                </a:solidFill>
                <a:latin typeface="+mn-lt"/>
              </a:rPr>
              <a:t>Controls </a:t>
            </a:r>
            <a:r>
              <a:rPr lang="en-GB" sz="1700" kern="0" dirty="0">
                <a:solidFill>
                  <a:schemeClr val="tx2"/>
                </a:solidFill>
                <a:latin typeface="+mn-lt"/>
              </a:rPr>
              <a:t>Configuration </a:t>
            </a:r>
            <a:r>
              <a:rPr lang="en-GB" sz="1700" kern="0" dirty="0" smtClean="0">
                <a:solidFill>
                  <a:schemeClr val="tx2"/>
                </a:solidFill>
                <a:latin typeface="+mn-lt"/>
              </a:rPr>
              <a:t>Support: </a:t>
            </a:r>
            <a:r>
              <a:rPr lang="en-GB" sz="1700" kern="0" dirty="0" smtClean="0">
                <a:solidFill>
                  <a:schemeClr val="tx2"/>
                </a:solidFill>
                <a:latin typeface="+mn-lt"/>
                <a:hlinkClick r:id="rId3"/>
              </a:rPr>
              <a:t>Controls-Configuration.Support@cern.ch</a:t>
            </a:r>
            <a:r>
              <a:rPr lang="en-GB" sz="1600" kern="0" dirty="0" smtClean="0">
                <a:solidFill>
                  <a:schemeClr val="tx2"/>
                </a:solidFill>
                <a:latin typeface="+mn-lt"/>
              </a:rPr>
              <a:t/>
            </a:r>
            <a:br>
              <a:rPr lang="en-GB" sz="1600" kern="0" dirty="0" smtClean="0">
                <a:solidFill>
                  <a:schemeClr val="tx2"/>
                </a:solidFill>
                <a:latin typeface="+mn-lt"/>
              </a:rPr>
            </a:br>
            <a:endParaRPr lang="en-GB" sz="1600" kern="0" dirty="0" smtClean="0">
              <a:solidFill>
                <a:schemeClr val="tx2"/>
              </a:solidFill>
              <a:latin typeface="+mn-lt"/>
            </a:endParaRPr>
          </a:p>
        </p:txBody>
      </p:sp>
      <p:pic>
        <p:nvPicPr>
          <p:cNvPr id="69634" name="Picture 2" descr="G:\Departments\AB\Groups\CO\sections\DM\dropbox\exDM\IMG_1928.JPG"/>
          <p:cNvPicPr>
            <a:picLocks noChangeAspect="1" noChangeArrowheads="1"/>
          </p:cNvPicPr>
          <p:nvPr/>
        </p:nvPicPr>
        <p:blipFill>
          <a:blip r:embed="rId4" cstate="print"/>
          <a:srcRect/>
          <a:stretch>
            <a:fillRect/>
          </a:stretch>
        </p:blipFill>
        <p:spPr bwMode="auto">
          <a:xfrm>
            <a:off x="361119" y="838200"/>
            <a:ext cx="1641565" cy="2209800"/>
          </a:xfrm>
          <a:prstGeom prst="rect">
            <a:avLst/>
          </a:prstGeom>
          <a:noFill/>
        </p:spPr>
      </p:pic>
      <p:pic>
        <p:nvPicPr>
          <p:cNvPr id="69637" name="Picture 5" descr="G:\Departments\AB\Groups\CO\sections\DM\dropbox\exDM\IMG_1924.JPG"/>
          <p:cNvPicPr>
            <a:picLocks noChangeAspect="1" noChangeArrowheads="1"/>
          </p:cNvPicPr>
          <p:nvPr/>
        </p:nvPicPr>
        <p:blipFill>
          <a:blip r:embed="rId5" cstate="print"/>
          <a:srcRect/>
          <a:stretch>
            <a:fillRect/>
          </a:stretch>
        </p:blipFill>
        <p:spPr bwMode="auto">
          <a:xfrm>
            <a:off x="3760304" y="838200"/>
            <a:ext cx="1506347" cy="2209799"/>
          </a:xfrm>
          <a:prstGeom prst="rect">
            <a:avLst/>
          </a:prstGeom>
          <a:noFill/>
        </p:spPr>
      </p:pic>
      <p:pic>
        <p:nvPicPr>
          <p:cNvPr id="69638" name="Picture 6" descr="G:\Departments\AB\Groups\CO\sections\DM\dropbox\exDM\IMG_1942.JPG"/>
          <p:cNvPicPr>
            <a:picLocks noChangeAspect="1" noChangeArrowheads="1"/>
          </p:cNvPicPr>
          <p:nvPr/>
        </p:nvPicPr>
        <p:blipFill>
          <a:blip r:embed="rId6" cstate="print"/>
          <a:srcRect/>
          <a:stretch>
            <a:fillRect/>
          </a:stretch>
        </p:blipFill>
        <p:spPr bwMode="auto">
          <a:xfrm>
            <a:off x="2150164" y="838200"/>
            <a:ext cx="1440565" cy="2209800"/>
          </a:xfrm>
          <a:prstGeom prst="rect">
            <a:avLst/>
          </a:prstGeom>
          <a:noFill/>
        </p:spPr>
      </p:pic>
      <p:sp>
        <p:nvSpPr>
          <p:cNvPr id="8"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7</a:t>
            </a:fld>
            <a:r>
              <a:rPr lang="en-US" dirty="0" smtClean="0"/>
              <a:t>/21</a:t>
            </a:r>
            <a:endParaRPr lang="en-US"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200" y="863049"/>
            <a:ext cx="1889351" cy="2171698"/>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2074" y="838200"/>
            <a:ext cx="1711926" cy="2211650"/>
          </a:xfrm>
          <a:prstGeom prst="rect">
            <a:avLst/>
          </a:prstGeom>
        </p:spPr>
      </p:pic>
    </p:spTree>
    <p:extLst>
      <p:ext uri="{BB962C8B-B14F-4D97-AF65-F5344CB8AC3E}">
        <p14:creationId xmlns:p14="http://schemas.microsoft.com/office/powerpoint/2010/main" val="2512031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Outline</a:t>
            </a:r>
            <a:endParaRPr lang="en-US" dirty="0"/>
          </a:p>
        </p:txBody>
      </p:sp>
      <p:sp>
        <p:nvSpPr>
          <p:cNvPr id="3" name="Content Placeholder 2"/>
          <p:cNvSpPr>
            <a:spLocks noGrp="1"/>
          </p:cNvSpPr>
          <p:nvPr>
            <p:ph idx="1"/>
          </p:nvPr>
        </p:nvSpPr>
        <p:spPr>
          <a:xfrm>
            <a:off x="304800" y="762000"/>
            <a:ext cx="8610600" cy="5334000"/>
          </a:xfrm>
        </p:spPr>
        <p:txBody>
          <a:bodyPr/>
          <a:lstStyle/>
          <a:p>
            <a:pPr eaLnBrk="1" hangingPunct="1"/>
            <a:r>
              <a:rPr lang="en-US" sz="2100" dirty="0" smtClean="0"/>
              <a:t>Configuration Management</a:t>
            </a:r>
          </a:p>
          <a:p>
            <a:pPr eaLnBrk="1" hangingPunct="1"/>
            <a:endParaRPr lang="en-US" sz="2100" dirty="0"/>
          </a:p>
          <a:p>
            <a:pPr eaLnBrk="1" hangingPunct="1"/>
            <a:r>
              <a:rPr lang="en-US" sz="2100" dirty="0"/>
              <a:t>Controls Configuration </a:t>
            </a:r>
            <a:r>
              <a:rPr lang="en-US" sz="2100" dirty="0" smtClean="0"/>
              <a:t>Team</a:t>
            </a:r>
            <a:br>
              <a:rPr lang="en-US" sz="2100" dirty="0" smtClean="0"/>
            </a:br>
            <a:endParaRPr lang="en-US" sz="2100" dirty="0" smtClean="0"/>
          </a:p>
          <a:p>
            <a:pPr eaLnBrk="1" hangingPunct="1"/>
            <a:r>
              <a:rPr lang="en-US" sz="2100" dirty="0" smtClean="0"/>
              <a:t>Scope &amp; Main Configuration Functionalities</a:t>
            </a:r>
            <a:br>
              <a:rPr lang="en-US" sz="2100" dirty="0" smtClean="0"/>
            </a:br>
            <a:endParaRPr lang="en-US" sz="2100" dirty="0" smtClean="0"/>
          </a:p>
          <a:p>
            <a:pPr eaLnBrk="1" hangingPunct="1"/>
            <a:r>
              <a:rPr lang="en-US" sz="2100" dirty="0" smtClean="0"/>
              <a:t>Controls Configuration Service Overview</a:t>
            </a:r>
          </a:p>
        </p:txBody>
      </p:sp>
      <p:pic>
        <p:nvPicPr>
          <p:cNvPr id="6" name="Picture 6" descr="PS_now"/>
          <p:cNvPicPr>
            <a:picLocks noChangeAspect="1" noChangeArrowheads="1"/>
          </p:cNvPicPr>
          <p:nvPr/>
        </p:nvPicPr>
        <p:blipFill>
          <a:blip r:embed="rId4" cstate="print"/>
          <a:srcRect/>
          <a:stretch>
            <a:fillRect/>
          </a:stretch>
        </p:blipFill>
        <p:spPr bwMode="auto">
          <a:xfrm>
            <a:off x="381000" y="5334000"/>
            <a:ext cx="8458200" cy="1295400"/>
          </a:xfrm>
          <a:prstGeom prst="rect">
            <a:avLst/>
          </a:prstGeom>
          <a:noFill/>
          <a:ln w="9525">
            <a:noFill/>
            <a:miter lim="800000"/>
            <a:headEnd/>
            <a:tailEnd/>
          </a:ln>
        </p:spPr>
      </p:pic>
      <p:sp>
        <p:nvSpPr>
          <p:cNvPr id="8"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8</a:t>
            </a:fld>
            <a:r>
              <a:rPr lang="en-US" dirty="0" smtClean="0"/>
              <a:t>/21</a:t>
            </a:r>
            <a:endParaRPr lang="en-US" dirty="0"/>
          </a:p>
        </p:txBody>
      </p:sp>
    </p:spTree>
    <p:custDataLst>
      <p:tags r:id="rId1"/>
    </p:custDataLst>
    <p:extLst>
      <p:ext uri="{BB962C8B-B14F-4D97-AF65-F5344CB8AC3E}">
        <p14:creationId xmlns:p14="http://schemas.microsoft.com/office/powerpoint/2010/main" val="2639157856"/>
      </p:ext>
    </p:extLst>
  </p:cSld>
  <p:clrMapOvr>
    <a:masterClrMapping/>
  </p:clrMapOvr>
  <p:transition advTm="246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rgbClr val="33CC3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1"/>
          <p:cNvSpPr>
            <a:spLocks noChangeArrowheads="1"/>
          </p:cNvSpPr>
          <p:nvPr/>
        </p:nvSpPr>
        <p:spPr bwMode="auto">
          <a:xfrm>
            <a:off x="4267200" y="3733800"/>
            <a:ext cx="4724400" cy="2971800"/>
          </a:xfrm>
          <a:prstGeom prst="roundRect">
            <a:avLst>
              <a:gd name="adj" fmla="val 3870"/>
            </a:avLst>
          </a:prstGeom>
          <a:solidFill>
            <a:srgbClr val="F6F1DA"/>
          </a:solidFill>
          <a:ln w="57150" cmpd="thickThin" algn="ctr">
            <a:solidFill>
              <a:srgbClr val="FF99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pPr eaLnBrk="1" hangingPunct="1">
              <a:defRPr/>
            </a:pPr>
            <a:r>
              <a:rPr lang="en-US" dirty="0" smtClean="0"/>
              <a:t>Controls Configuration Scope</a:t>
            </a:r>
            <a:endParaRPr lang="en-US" dirty="0"/>
          </a:p>
        </p:txBody>
      </p:sp>
      <p:sp>
        <p:nvSpPr>
          <p:cNvPr id="23555" name="Content Placeholder 2"/>
          <p:cNvSpPr>
            <a:spLocks noGrp="1"/>
          </p:cNvSpPr>
          <p:nvPr>
            <p:ph idx="1"/>
          </p:nvPr>
        </p:nvSpPr>
        <p:spPr>
          <a:xfrm>
            <a:off x="88900" y="711200"/>
            <a:ext cx="9067800" cy="3022600"/>
          </a:xfrm>
        </p:spPr>
        <p:txBody>
          <a:bodyPr/>
          <a:lstStyle/>
          <a:p>
            <a:pPr lvl="0" eaLnBrk="1" hangingPunct="1">
              <a:buClr>
                <a:srgbClr val="3399FF"/>
              </a:buClr>
              <a:buSzPct val="110000"/>
              <a:defRPr/>
            </a:pPr>
            <a:endParaRPr lang="en-US" sz="1400" dirty="0" smtClean="0"/>
          </a:p>
          <a:p>
            <a:pPr eaLnBrk="1" hangingPunct="1">
              <a:buClr>
                <a:srgbClr val="3399FF"/>
              </a:buClr>
              <a:buSzPct val="110000"/>
              <a:defRPr/>
            </a:pPr>
            <a:r>
              <a:rPr lang="en-GB" sz="1900" dirty="0" smtClean="0"/>
              <a:t>The heart of the CERN Accelerators Controls System - </a:t>
            </a:r>
            <a:r>
              <a:rPr lang="en-GB" sz="1900" dirty="0" smtClean="0">
                <a:solidFill>
                  <a:srgbClr val="FFFFFF"/>
                </a:solidFill>
              </a:rPr>
              <a:t>mission critical service</a:t>
            </a:r>
            <a:endParaRPr lang="en-US" sz="1900" dirty="0" smtClean="0"/>
          </a:p>
          <a:p>
            <a:pPr eaLnBrk="1" hangingPunct="1">
              <a:buClr>
                <a:srgbClr val="3399FF"/>
              </a:buClr>
              <a:buSzPct val="110000"/>
              <a:defRPr/>
            </a:pPr>
            <a:endParaRPr lang="en-US" sz="800" dirty="0" smtClean="0"/>
          </a:p>
          <a:p>
            <a:pPr eaLnBrk="1" hangingPunct="1">
              <a:buClr>
                <a:srgbClr val="3399FF"/>
              </a:buClr>
              <a:buSzPct val="110000"/>
              <a:defRPr/>
            </a:pPr>
            <a:r>
              <a:rPr lang="en-GB" sz="1900" dirty="0" smtClean="0"/>
              <a:t>Configuration of components of the Controls System itself, e.g. Front-End computers, Accelerators Timing, CMW, Operators Consoles, etc.</a:t>
            </a:r>
          </a:p>
          <a:p>
            <a:pPr eaLnBrk="1" hangingPunct="1">
              <a:buClr>
                <a:srgbClr val="3399FF"/>
              </a:buClr>
              <a:buSzPct val="110000"/>
              <a:defRPr/>
            </a:pPr>
            <a:endParaRPr lang="en-GB" sz="800" dirty="0" smtClean="0"/>
          </a:p>
          <a:p>
            <a:pPr eaLnBrk="1" hangingPunct="1">
              <a:buClr>
                <a:srgbClr val="3399FF"/>
              </a:buClr>
              <a:buSzPct val="110000"/>
              <a:defRPr/>
            </a:pPr>
            <a:r>
              <a:rPr lang="en-GB" sz="1900" dirty="0" smtClean="0"/>
              <a:t>Configuration of accelerator components for all accelerators, as seen by the Controls System, e.g. Power converters, Collimators, RF cavities, etc. – controls devices &amp; properties (FESA, Hardware, Virtual, GM, SL)</a:t>
            </a:r>
            <a:endParaRPr lang="en-US" sz="1900" dirty="0" smtClean="0"/>
          </a:p>
          <a:p>
            <a:pPr eaLnBrk="1" hangingPunct="1">
              <a:buClr>
                <a:srgbClr val="3399FF"/>
              </a:buClr>
              <a:buSzPct val="110000"/>
              <a:defRPr/>
            </a:pPr>
            <a:endParaRPr lang="en-US" sz="2000" dirty="0" smtClean="0"/>
          </a:p>
        </p:txBody>
      </p:sp>
      <p:pic>
        <p:nvPicPr>
          <p:cNvPr id="2052" name="Picture 4"/>
          <p:cNvPicPr>
            <a:picLocks noChangeAspect="1" noChangeArrowheads="1"/>
          </p:cNvPicPr>
          <p:nvPr/>
        </p:nvPicPr>
        <p:blipFill>
          <a:blip r:embed="rId3" cstate="print"/>
          <a:srcRect/>
          <a:stretch>
            <a:fillRect/>
          </a:stretch>
        </p:blipFill>
        <p:spPr bwMode="auto">
          <a:xfrm>
            <a:off x="4419600" y="4516446"/>
            <a:ext cx="2286000" cy="969954"/>
          </a:xfrm>
          <a:prstGeom prst="rect">
            <a:avLst/>
          </a:prstGeom>
          <a:noFill/>
          <a:ln w="38100" algn="in">
            <a:solidFill>
              <a:srgbClr val="2954A2"/>
            </a:solidFill>
            <a:miter lim="800000"/>
            <a:headEnd/>
            <a:tailEnd/>
          </a:ln>
          <a:effectLst/>
        </p:spPr>
      </p:pic>
      <p:pic>
        <p:nvPicPr>
          <p:cNvPr id="2054" name="Picture 6" descr="PS"/>
          <p:cNvPicPr>
            <a:picLocks noChangeAspect="1" noChangeArrowheads="1"/>
          </p:cNvPicPr>
          <p:nvPr/>
        </p:nvPicPr>
        <p:blipFill>
          <a:blip r:embed="rId4" cstate="print"/>
          <a:srcRect/>
          <a:stretch>
            <a:fillRect/>
          </a:stretch>
        </p:blipFill>
        <p:spPr bwMode="auto">
          <a:xfrm>
            <a:off x="5278646" y="5487299"/>
            <a:ext cx="3636754" cy="1104537"/>
          </a:xfrm>
          <a:prstGeom prst="rect">
            <a:avLst/>
          </a:prstGeom>
          <a:noFill/>
          <a:ln w="38100" algn="in">
            <a:solidFill>
              <a:srgbClr val="2954A2"/>
            </a:solidFill>
            <a:miter lim="800000"/>
            <a:headEnd/>
            <a:tailEnd/>
          </a:ln>
          <a:effectLst/>
        </p:spPr>
      </p:pic>
      <p:pic>
        <p:nvPicPr>
          <p:cNvPr id="2057" name="Picture 9"/>
          <p:cNvPicPr>
            <a:picLocks noChangeAspect="1" noChangeArrowheads="1"/>
          </p:cNvPicPr>
          <p:nvPr/>
        </p:nvPicPr>
        <p:blipFill>
          <a:blip r:embed="rId5" cstate="print"/>
          <a:srcRect/>
          <a:stretch>
            <a:fillRect/>
          </a:stretch>
        </p:blipFill>
        <p:spPr bwMode="auto">
          <a:xfrm>
            <a:off x="-12954000" y="-990600"/>
            <a:ext cx="7820025" cy="6521450"/>
          </a:xfrm>
          <a:prstGeom prst="rect">
            <a:avLst/>
          </a:prstGeom>
          <a:noFill/>
          <a:ln w="9525" algn="in">
            <a:noFill/>
            <a:miter lim="800000"/>
            <a:headEnd/>
            <a:tailEnd/>
          </a:ln>
          <a:effectLst/>
        </p:spPr>
      </p:pic>
      <p:sp>
        <p:nvSpPr>
          <p:cNvPr id="2058" name="Text Box 10"/>
          <p:cNvSpPr txBox="1">
            <a:spLocks noChangeArrowheads="1"/>
          </p:cNvSpPr>
          <p:nvPr/>
        </p:nvSpPr>
        <p:spPr bwMode="auto">
          <a:xfrm>
            <a:off x="-9372600" y="-1600200"/>
            <a:ext cx="4752975" cy="431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Verdana" pitchFamily="34" charset="0"/>
                <a:cs typeface="Arial" pitchFamily="34" charset="0"/>
              </a:rPr>
              <a:t>Controls Systems Infrastructure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0" name="Picture 12"/>
          <p:cNvPicPr>
            <a:picLocks noChangeAspect="1" noChangeArrowheads="1"/>
          </p:cNvPicPr>
          <p:nvPr/>
        </p:nvPicPr>
        <p:blipFill>
          <a:blip r:embed="rId6" cstate="print"/>
          <a:srcRect/>
          <a:stretch>
            <a:fillRect/>
          </a:stretch>
        </p:blipFill>
        <p:spPr bwMode="auto">
          <a:xfrm>
            <a:off x="4419600" y="3810000"/>
            <a:ext cx="2362200" cy="381000"/>
          </a:xfrm>
          <a:prstGeom prst="rect">
            <a:avLst/>
          </a:prstGeom>
          <a:noFill/>
          <a:ln w="9525" algn="in">
            <a:noFill/>
            <a:miter lim="800000"/>
            <a:headEnd/>
            <a:tailEnd/>
          </a:ln>
          <a:effectLst/>
        </p:spPr>
      </p:pic>
      <p:pic>
        <p:nvPicPr>
          <p:cNvPr id="2061" name="Picture 13" descr="acc_complex"/>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20948" y="3810000"/>
            <a:ext cx="2057400" cy="1457984"/>
          </a:xfrm>
          <a:prstGeom prst="rect">
            <a:avLst/>
          </a:prstGeom>
          <a:noFill/>
          <a:ln w="9525" algn="in">
            <a:noFill/>
            <a:miter lim="800000"/>
            <a:headEnd/>
            <a:tailEnd/>
          </a:ln>
          <a:effectLst/>
        </p:spPr>
      </p:pic>
      <p:sp>
        <p:nvSpPr>
          <p:cNvPr id="2055" name="Text Box 7"/>
          <p:cNvSpPr txBox="1">
            <a:spLocks noChangeArrowheads="1"/>
          </p:cNvSpPr>
          <p:nvPr/>
        </p:nvSpPr>
        <p:spPr bwMode="auto">
          <a:xfrm>
            <a:off x="4267200" y="3810000"/>
            <a:ext cx="266700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Accelerator Complex</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2062" name="Picture 14" descr="LEIR"/>
          <p:cNvPicPr>
            <a:picLocks noChangeAspect="1" noChangeArrowheads="1"/>
          </p:cNvPicPr>
          <p:nvPr/>
        </p:nvPicPr>
        <p:blipFill>
          <a:blip r:embed="rId8" cstate="print"/>
          <a:srcRect/>
          <a:stretch>
            <a:fillRect/>
          </a:stretch>
        </p:blipFill>
        <p:spPr bwMode="auto">
          <a:xfrm>
            <a:off x="5841642" y="5495255"/>
            <a:ext cx="1219199" cy="1096581"/>
          </a:xfrm>
          <a:prstGeom prst="rect">
            <a:avLst/>
          </a:prstGeom>
          <a:noFill/>
          <a:ln w="38100" algn="in">
            <a:solidFill>
              <a:srgbClr val="2954A2"/>
            </a:solidFill>
            <a:miter lim="800000"/>
            <a:headEnd/>
            <a:tailEnd/>
          </a:ln>
          <a:effectLst/>
        </p:spPr>
      </p:pic>
      <p:pic>
        <p:nvPicPr>
          <p:cNvPr id="2051" name="Picture 3" descr="SPS-10010"/>
          <p:cNvPicPr>
            <a:picLocks noChangeAspect="1" noChangeArrowheads="1"/>
          </p:cNvPicPr>
          <p:nvPr/>
        </p:nvPicPr>
        <p:blipFill>
          <a:blip r:embed="rId9" cstate="print"/>
          <a:srcRect/>
          <a:stretch>
            <a:fillRect/>
          </a:stretch>
        </p:blipFill>
        <p:spPr bwMode="auto">
          <a:xfrm>
            <a:off x="4419600" y="5514400"/>
            <a:ext cx="1371600" cy="1067827"/>
          </a:xfrm>
          <a:prstGeom prst="rect">
            <a:avLst/>
          </a:prstGeom>
          <a:noFill/>
          <a:ln w="38100" algn="in">
            <a:solidFill>
              <a:srgbClr val="2954A2"/>
            </a:solidFill>
            <a:miter lim="800000"/>
            <a:headEnd/>
            <a:tailEnd/>
          </a:ln>
          <a:effectLst/>
        </p:spPr>
      </p:pic>
      <p:pic>
        <p:nvPicPr>
          <p:cNvPr id="2063" name="Picture 15"/>
          <p:cNvPicPr>
            <a:picLocks noChangeAspect="1" noChangeArrowheads="1"/>
          </p:cNvPicPr>
          <p:nvPr/>
        </p:nvPicPr>
        <p:blipFill>
          <a:blip r:embed="rId10" cstate="print"/>
          <a:srcRect/>
          <a:stretch>
            <a:fillRect/>
          </a:stretch>
        </p:blipFill>
        <p:spPr bwMode="auto">
          <a:xfrm>
            <a:off x="228600" y="3710608"/>
            <a:ext cx="3733800" cy="3113774"/>
          </a:xfrm>
          <a:prstGeom prst="rect">
            <a:avLst/>
          </a:prstGeom>
          <a:solidFill>
            <a:schemeClr val="tx1"/>
          </a:solidFill>
          <a:ln w="9525" algn="in">
            <a:noFill/>
            <a:miter lim="800000"/>
            <a:headEnd/>
            <a:tailEnd/>
          </a:ln>
          <a:effectLst/>
        </p:spPr>
      </p:pic>
      <p:pic>
        <p:nvPicPr>
          <p:cNvPr id="2056" name="Picture 8"/>
          <p:cNvPicPr>
            <a:picLocks noChangeAspect="1" noChangeArrowheads="1"/>
          </p:cNvPicPr>
          <p:nvPr/>
        </p:nvPicPr>
        <p:blipFill>
          <a:blip r:embed="rId11" cstate="print"/>
          <a:srcRect/>
          <a:stretch>
            <a:fillRect/>
          </a:stretch>
        </p:blipFill>
        <p:spPr bwMode="auto">
          <a:xfrm rot="16200000">
            <a:off x="3881068" y="4866905"/>
            <a:ext cx="452438" cy="624625"/>
          </a:xfrm>
          <a:prstGeom prst="rect">
            <a:avLst/>
          </a:prstGeom>
          <a:noFill/>
          <a:ln w="9525" algn="in">
            <a:noFill/>
            <a:miter lim="800000"/>
            <a:headEnd/>
            <a:tailEnd/>
          </a:ln>
          <a:effectLst/>
        </p:spPr>
      </p:pic>
      <p:sp>
        <p:nvSpPr>
          <p:cNvPr id="18" name="Rectangle 52"/>
          <p:cNvSpPr>
            <a:spLocks noGrp="1" noChangeArrowheads="1"/>
          </p:cNvSpPr>
          <p:nvPr>
            <p:ph type="sldNum" sz="quarter" idx="10"/>
          </p:nvPr>
        </p:nvSpPr>
        <p:spPr>
          <a:xfrm>
            <a:off x="12700" y="6629400"/>
            <a:ext cx="762000" cy="228600"/>
          </a:xfrm>
          <a:prstGeom prst="rect">
            <a:avLst/>
          </a:prstGeom>
          <a:ln/>
        </p:spPr>
        <p:txBody>
          <a:bodyPr/>
          <a:lstStyle>
            <a:lvl1pPr>
              <a:defRPr/>
            </a:lvl1pPr>
          </a:lstStyle>
          <a:p>
            <a:pPr>
              <a:defRPr/>
            </a:pPr>
            <a:fld id="{BDC16D93-BF99-40FD-B8ED-8BC471CC17EC}" type="slidenum">
              <a:rPr lang="en-US" smtClean="0"/>
              <a:pPr>
                <a:defRPr/>
              </a:pPr>
              <a:t>9</a:t>
            </a:fld>
            <a:r>
              <a:rPr lang="en-US" dirty="0" smtClean="0"/>
              <a:t>/32</a:t>
            </a:r>
            <a:endParaRPr lang="en-US" dirty="0"/>
          </a:p>
        </p:txBody>
      </p:sp>
    </p:spTree>
  </p:cSld>
  <p:clrMapOvr>
    <a:masterClrMapping/>
  </p:clrMapOvr>
  <p:transition advTm="48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555">
                                            <p:txEl>
                                              <p:pRg st="5" end="5"/>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6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6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5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6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5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
</p:tagLst>
</file>

<file path=ppt/tags/tag2.xml><?xml version="1.0" encoding="utf-8"?>
<p:tagLst xmlns:a="http://schemas.openxmlformats.org/drawingml/2006/main" xmlns:r="http://schemas.openxmlformats.org/officeDocument/2006/relationships" xmlns:p="http://schemas.openxmlformats.org/presentationml/2006/main">
  <p:tag name="TIMING" val="|21.1"/>
</p:tagLst>
</file>

<file path=ppt/tags/tag3.xml><?xml version="1.0" encoding="utf-8"?>
<p:tagLst xmlns:a="http://schemas.openxmlformats.org/drawingml/2006/main" xmlns:r="http://schemas.openxmlformats.org/officeDocument/2006/relationships" xmlns:p="http://schemas.openxmlformats.org/presentationml/2006/main">
  <p:tag name="TIMING" val="|21.1"/>
</p:tagLst>
</file>

<file path=ppt/tags/tag4.xml><?xml version="1.0" encoding="utf-8"?>
<p:tagLst xmlns:a="http://schemas.openxmlformats.org/drawingml/2006/main" xmlns:r="http://schemas.openxmlformats.org/officeDocument/2006/relationships" xmlns:p="http://schemas.openxmlformats.org/presentationml/2006/main">
  <p:tag name="TIMING" val="|21.1"/>
</p:tagLst>
</file>

<file path=ppt/theme/theme1.xml><?xml version="1.0" encoding="utf-8"?>
<a:theme xmlns:a="http://schemas.openxmlformats.org/drawingml/2006/main" name="Cascade">
  <a:themeElements>
    <a:clrScheme name="Cascade 11">
      <a:dk1>
        <a:srgbClr val="FFFFCC"/>
      </a:dk1>
      <a:lt1>
        <a:srgbClr val="FFFFFF"/>
      </a:lt1>
      <a:dk2>
        <a:srgbClr val="000039"/>
      </a:dk2>
      <a:lt2>
        <a:srgbClr val="FFFFFF"/>
      </a:lt2>
      <a:accent1>
        <a:srgbClr val="0078F0"/>
      </a:accent1>
      <a:accent2>
        <a:srgbClr val="CCECFF"/>
      </a:accent2>
      <a:accent3>
        <a:srgbClr val="AAAAAE"/>
      </a:accent3>
      <a:accent4>
        <a:srgbClr val="DADADA"/>
      </a:accent4>
      <a:accent5>
        <a:srgbClr val="AABEF6"/>
      </a:accent5>
      <a:accent6>
        <a:srgbClr val="B9D6E7"/>
      </a:accent6>
      <a:hlink>
        <a:srgbClr val="3399FF"/>
      </a:hlink>
      <a:folHlink>
        <a:srgbClr val="FFCC00"/>
      </a:folHlink>
    </a:clrScheme>
    <a:fontScheme name="Cascade">
      <a:majorFont>
        <a:latin typeface="Verdana"/>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
      <a:clrScheme name="Cascade 10">
        <a:dk1>
          <a:srgbClr val="FFFFCC"/>
        </a:dk1>
        <a:lt1>
          <a:srgbClr val="FFFFFF"/>
        </a:lt1>
        <a:dk2>
          <a:srgbClr val="000033"/>
        </a:dk2>
        <a:lt2>
          <a:srgbClr val="FFFFFF"/>
        </a:lt2>
        <a:accent1>
          <a:srgbClr val="0078F0"/>
        </a:accent1>
        <a:accent2>
          <a:srgbClr val="CCECFF"/>
        </a:accent2>
        <a:accent3>
          <a:srgbClr val="AAAAAD"/>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11">
        <a:dk1>
          <a:srgbClr val="FFFFCC"/>
        </a:dk1>
        <a:lt1>
          <a:srgbClr val="FFFFFF"/>
        </a:lt1>
        <a:dk2>
          <a:srgbClr val="000039"/>
        </a:dk2>
        <a:lt2>
          <a:srgbClr val="FFFFFF"/>
        </a:lt2>
        <a:accent1>
          <a:srgbClr val="0078F0"/>
        </a:accent1>
        <a:accent2>
          <a:srgbClr val="CCECFF"/>
        </a:accent2>
        <a:accent3>
          <a:srgbClr val="AAAAAE"/>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36403</TotalTime>
  <Words>2795</Words>
  <Application>Microsoft Office PowerPoint</Application>
  <PresentationFormat>On-screen Show (4:3)</PresentationFormat>
  <Paragraphs>355</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Cascade</vt:lpstr>
      <vt:lpstr>Controls Configuration Service Overview  </vt:lpstr>
      <vt:lpstr>Outline</vt:lpstr>
      <vt:lpstr>Configuration Management</vt:lpstr>
      <vt:lpstr>Configuration Management</vt:lpstr>
      <vt:lpstr>Controls Configuration Management History</vt:lpstr>
      <vt:lpstr>Outline</vt:lpstr>
      <vt:lpstr>Controls Configuration Team</vt:lpstr>
      <vt:lpstr>Outline</vt:lpstr>
      <vt:lpstr>Controls Configuration Scope</vt:lpstr>
      <vt:lpstr>Main Configuration Functionalities</vt:lpstr>
      <vt:lpstr>Outline</vt:lpstr>
      <vt:lpstr>Controls Configuration Database</vt:lpstr>
      <vt:lpstr>Configuration Service Overview</vt:lpstr>
      <vt:lpstr>Configuration Service DB Areas</vt:lpstr>
      <vt:lpstr>Configuration Data Responsibility</vt:lpstr>
      <vt:lpstr>Web-deployed applications</vt:lpstr>
      <vt:lpstr>APIs and Scripts</vt:lpstr>
      <vt:lpstr>Data Security</vt:lpstr>
      <vt:lpstr>Quality Assurance</vt:lpstr>
      <vt:lpstr>Propagation of Configuration Data</vt:lpstr>
      <vt:lpstr>Conclusion</vt:lpstr>
      <vt:lpstr>Questions</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APEX at CERN</dc:title>
  <dc:creator>Zory Zaharieva</dc:creator>
  <cp:lastModifiedBy>zzaharie</cp:lastModifiedBy>
  <cp:revision>1322</cp:revision>
  <dcterms:created xsi:type="dcterms:W3CDTF">2006-10-20T13:38:19Z</dcterms:created>
  <dcterms:modified xsi:type="dcterms:W3CDTF">2012-11-28T11:10:45Z</dcterms:modified>
</cp:coreProperties>
</file>