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61" r:id="rId3"/>
    <p:sldId id="467" r:id="rId4"/>
    <p:sldId id="462" r:id="rId5"/>
    <p:sldId id="463" r:id="rId6"/>
    <p:sldId id="464" r:id="rId7"/>
    <p:sldId id="472" r:id="rId8"/>
    <p:sldId id="469" r:id="rId9"/>
    <p:sldId id="468" r:id="rId10"/>
    <p:sldId id="465" r:id="rId11"/>
    <p:sldId id="473" r:id="rId12"/>
    <p:sldId id="470" r:id="rId13"/>
    <p:sldId id="471" r:id="rId14"/>
  </p:sldIdLst>
  <p:sldSz cx="9906000" cy="6858000" type="A4"/>
  <p:notesSz cx="7315200" cy="9601200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9966"/>
    <a:srgbClr val="339933"/>
    <a:srgbClr val="CC0000"/>
    <a:srgbClr val="FF0000"/>
    <a:srgbClr val="00CCFF"/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9314" autoAdjust="0"/>
  </p:normalViewPr>
  <p:slideViewPr>
    <p:cSldViewPr snapToObjects="1">
      <p:cViewPr>
        <p:scale>
          <a:sx n="85" d="100"/>
          <a:sy n="85" d="100"/>
        </p:scale>
        <p:origin x="-2418" y="-7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200" d="100"/>
          <a:sy n="200" d="100"/>
        </p:scale>
        <p:origin x="-1434" y="116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l" defTabSz="91447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8" y="0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 eaLnBrk="0" hangingPunct="0">
              <a:defRPr sz="1200"/>
            </a:lvl1pPr>
          </a:lstStyle>
          <a:p>
            <a:pPr>
              <a:defRPr/>
            </a:pPr>
            <a:fld id="{7CF6AD8B-60EA-45F8-8CD1-4C163175F490}" type="datetimeFigureOut">
              <a:rPr lang="en-US"/>
              <a:pPr>
                <a:defRPr/>
              </a:pPr>
              <a:t>11/27/2012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83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l" defTabSz="91447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8" y="9118683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 eaLnBrk="0" hangingPunct="0">
              <a:defRPr sz="1200"/>
            </a:lvl1pPr>
          </a:lstStyle>
          <a:p>
            <a:pPr>
              <a:defRPr/>
            </a:pPr>
            <a:fld id="{2C767244-E793-4224-8684-5650F0A8CE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l" defTabSz="914472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3" y="0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19138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61" y="4561576"/>
            <a:ext cx="5362081" cy="43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l" defTabSz="914472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3" y="9120172"/>
            <a:ext cx="3170138" cy="48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CF933FEB-941C-4A9B-B7B6-C09522343F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69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33FEB-941C-4A9B-B7B6-C09522343F0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66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13" indent="-286443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2707" indent="-228236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709" indent="-229767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179" indent="-228236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98332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39484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80636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21788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246112-DAED-4B09-8A4A-085F0AF3FBF5}" type="slidenum">
              <a:rPr lang="de-DE" sz="1200"/>
              <a:pPr eaLnBrk="1" hangingPunct="1"/>
              <a:t>4</a:t>
            </a:fld>
            <a:endParaRPr lang="de-DE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13" indent="-286443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2707" indent="-228236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709" indent="-229767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179" indent="-228236" defTabSz="914472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98332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39484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80636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21788" indent="-228236" algn="ctr" defTabSz="91447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E5E14-821A-418F-BB89-150592E93D4F}" type="slidenum">
              <a:rPr lang="de-DE" sz="1200"/>
              <a:pPr eaLnBrk="1" hangingPunct="1"/>
              <a:t>6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Zweites Pattern weil selten, soll im Normalbetrieb nicht drin sein, duty cycle Optimierung =&gt; neue Patterns immer dann, wenn unabhängig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Generell Patterns: Vorbereitung : Hauptteil : Nachbereitung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Patterns aktiv / nicht aktiv: es können als Vorbereitung zusätzliche, nicht aktive Patterns eingerichtet werden.</a:t>
            </a:r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eue_Perspektive2_M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0818" r="14999" b="20818"/>
          <a:stretch>
            <a:fillRect/>
          </a:stretch>
        </p:blipFill>
        <p:spPr bwMode="auto">
          <a:xfrm>
            <a:off x="431800" y="1430338"/>
            <a:ext cx="85772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0" y="6553200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942388" y="6553200"/>
            <a:ext cx="96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IR_Logo_cmyk_16_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6262688"/>
            <a:ext cx="642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Piktogramm_FAIR_tr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9700"/>
            <a:ext cx="7794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49413" y="2424113"/>
            <a:ext cx="5551487" cy="2592387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57263" y="71438"/>
            <a:ext cx="7862887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706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313" y="71438"/>
            <a:ext cx="2222500" cy="613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8" y="71438"/>
            <a:ext cx="6518275" cy="613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87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263650"/>
            <a:ext cx="43703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263650"/>
            <a:ext cx="43703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4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03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8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263650"/>
            <a:ext cx="9634537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6638" y="71438"/>
            <a:ext cx="85185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H="1">
            <a:off x="0" y="6553200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0" name="Picture 16" descr="FAIR_Logo_cmyk_16_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6262688"/>
            <a:ext cx="642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/>
          <p:cNvSpPr>
            <a:spLocks noChangeShapeType="1"/>
          </p:cNvSpPr>
          <p:nvPr/>
        </p:nvSpPr>
        <p:spPr bwMode="auto">
          <a:xfrm>
            <a:off x="8942388" y="6553200"/>
            <a:ext cx="96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2" name="Picture 18" descr="Piktogramm_FAIR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9700"/>
            <a:ext cx="7794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20"/>
          <p:cNvSpPr txBox="1">
            <a:spLocks noChangeArrowheads="1"/>
          </p:cNvSpPr>
          <p:nvPr userDrawn="1"/>
        </p:nvSpPr>
        <p:spPr bwMode="auto">
          <a:xfrm>
            <a:off x="661988" y="3968750"/>
            <a:ext cx="1522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4" name="Text Box 14"/>
          <p:cNvSpPr txBox="1">
            <a:spLocks noChangeArrowheads="1"/>
          </p:cNvSpPr>
          <p:nvPr userDrawn="1"/>
        </p:nvSpPr>
        <p:spPr bwMode="auto">
          <a:xfrm>
            <a:off x="160338" y="6553200"/>
            <a:ext cx="963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20638" y="6553200"/>
            <a:ext cx="2628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FESA Workshop, Nov. 2012</a:t>
            </a:r>
          </a:p>
        </p:txBody>
      </p:sp>
      <p:sp>
        <p:nvSpPr>
          <p:cNvPr id="3" name="Text Box 15"/>
          <p:cNvSpPr txBox="1">
            <a:spLocks noChangeArrowheads="1"/>
          </p:cNvSpPr>
          <p:nvPr userDrawn="1"/>
        </p:nvSpPr>
        <p:spPr bwMode="auto">
          <a:xfrm>
            <a:off x="8874125" y="6551613"/>
            <a:ext cx="925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E008588-9A88-4115-BF98-BEABF2EF20B7}" type="slidenum">
              <a:rPr lang="en-US" sz="1200" smtClean="0"/>
              <a:pPr eaLnBrk="1" hangingPunct="1">
                <a:defRPr/>
              </a:pPr>
              <a:t>‹Nr.›</a:t>
            </a:fld>
            <a:r>
              <a:rPr lang="en-US" sz="1200" dirty="0" smtClean="0"/>
              <a:t>/13</a:t>
            </a:r>
            <a:endParaRPr lang="en-US" sz="1200" dirty="0" smtClean="0"/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3693008" y="6553200"/>
            <a:ext cx="30241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Parallel beam execution in FAIR</a:t>
            </a:r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2540" y="2636838"/>
            <a:ext cx="7884875" cy="2592387"/>
          </a:xfrm>
        </p:spPr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sz="2400" b="1" dirty="0" smtClean="0"/>
              <a:t>Parallel beam </a:t>
            </a:r>
            <a:r>
              <a:rPr lang="de-DE" sz="2400" b="1" dirty="0" err="1" smtClean="0"/>
              <a:t>execution</a:t>
            </a:r>
            <a:r>
              <a:rPr lang="de-DE" sz="2400" b="1" dirty="0"/>
              <a:t> </a:t>
            </a:r>
            <a:r>
              <a:rPr lang="de-DE" sz="2400" b="1" dirty="0" smtClean="0"/>
              <a:t>in </a:t>
            </a:r>
            <a:r>
              <a:rPr lang="de-DE" sz="2400" b="1" dirty="0" smtClean="0"/>
              <a:t>FAIR:</a:t>
            </a:r>
          </a:p>
          <a:p>
            <a:pPr eaLnBrk="1" hangingPunct="1"/>
            <a:r>
              <a:rPr lang="de-DE" sz="1800" b="1" dirty="0" err="1" smtClean="0"/>
              <a:t>control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system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concepts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requiements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FESA</a:t>
            </a:r>
            <a:endParaRPr lang="de-DE" sz="1800" dirty="0" smtClean="0"/>
          </a:p>
          <a:p>
            <a:pPr eaLnBrk="1" hangingPunct="1"/>
            <a:r>
              <a:rPr lang="en-US" dirty="0" err="1" smtClean="0"/>
              <a:t>J.Fitzek</a:t>
            </a:r>
            <a:endParaRPr lang="en-US" dirty="0" smtClean="0"/>
          </a:p>
          <a:p>
            <a:pPr eaLnBrk="1" hangingPunct="1"/>
            <a:r>
              <a:rPr lang="en-US" sz="1600" dirty="0" smtClean="0"/>
              <a:t>FESA </a:t>
            </a:r>
            <a:r>
              <a:rPr lang="en-US" sz="1600" dirty="0" smtClean="0"/>
              <a:t>Workshop, </a:t>
            </a:r>
            <a:r>
              <a:rPr lang="en-US" sz="1600" dirty="0" smtClean="0"/>
              <a:t>27. Nov. </a:t>
            </a:r>
            <a:r>
              <a:rPr lang="en-US" sz="1600" dirty="0" smtClean="0"/>
              <a:t>2012, GSI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executions</a:t>
            </a:r>
            <a:endParaRPr lang="de-DE" dirty="0"/>
          </a:p>
        </p:txBody>
      </p:sp>
      <p:pic>
        <p:nvPicPr>
          <p:cNvPr id="19" name="Picture 2" descr="whiterabbitcartoony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2" y="4918152"/>
            <a:ext cx="448594" cy="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22"/>
          <p:cNvSpPr/>
          <p:nvPr/>
        </p:nvSpPr>
        <p:spPr>
          <a:xfrm flipH="1">
            <a:off x="4557969" y="4993486"/>
            <a:ext cx="1209535" cy="99898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t</a:t>
            </a:r>
            <a:r>
              <a:rPr lang="en-US" sz="1050" dirty="0" smtClean="0">
                <a:solidFill>
                  <a:schemeClr val="tx1"/>
                </a:solidFill>
              </a:rPr>
              <a:t>ime sync,</a:t>
            </a:r>
          </a:p>
          <a:p>
            <a:pPr algn="ctr">
              <a:spcBef>
                <a:spcPts val="0"/>
              </a:spcBef>
            </a:pPr>
            <a:r>
              <a:rPr lang="en-US" sz="1050" dirty="0" err="1" smtClean="0">
                <a:solidFill>
                  <a:schemeClr val="tx1"/>
                </a:solidFill>
              </a:rPr>
              <a:t>ID@time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dirty="0" smtClean="0">
                <a:solidFill>
                  <a:schemeClr val="tx1"/>
                </a:solidFill>
              </a:rPr>
              <a:t>RT-control</a:t>
            </a:r>
            <a:endParaRPr lang="de-DE" sz="1050" dirty="0">
              <a:solidFill>
                <a:schemeClr val="tx1"/>
              </a:solidFill>
            </a:endParaRPr>
          </a:p>
        </p:txBody>
      </p:sp>
      <p:graphicFrame>
        <p:nvGraphicFramePr>
          <p:cNvPr id="33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0721008"/>
              </p:ext>
            </p:extLst>
          </p:nvPr>
        </p:nvGraphicFramePr>
        <p:xfrm>
          <a:off x="668524" y="3722030"/>
          <a:ext cx="89947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Visio" r:id="rId4" imgW="8830818" imgH="1303401" progId="Visio.Drawing.11">
                  <p:embed/>
                </p:oleObj>
              </mc:Choice>
              <mc:Fallback>
                <p:oleObj name="Visio" r:id="rId4" imgW="8830818" imgH="13034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24" y="3722030"/>
                        <a:ext cx="8994775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6285148" y="2550180"/>
            <a:ext cx="1816524" cy="9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dirty="0"/>
              <a:t>Data </a:t>
            </a:r>
            <a:r>
              <a:rPr lang="de-DE" dirty="0" err="1"/>
              <a:t>supply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 smtClean="0"/>
              <a:t>schedules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IDs,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alternatives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690515" y="2586967"/>
            <a:ext cx="2032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dirty="0"/>
              <a:t>Data </a:t>
            </a:r>
            <a:r>
              <a:rPr lang="de-DE" dirty="0" err="1"/>
              <a:t>supply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IDs)</a:t>
            </a:r>
            <a:endParaRPr lang="de-DE" dirty="0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4262624" y="2591730"/>
            <a:ext cx="433388" cy="1130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3254562" y="2591730"/>
            <a:ext cx="1296987" cy="1130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5162737" y="2586967"/>
            <a:ext cx="1044575" cy="11350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9" name="AutoShape 93"/>
          <p:cNvSpPr>
            <a:spLocks noChangeAspect="1" noChangeArrowheads="1" noTextEdit="1"/>
          </p:cNvSpPr>
          <p:nvPr/>
        </p:nvSpPr>
        <p:spPr bwMode="auto">
          <a:xfrm>
            <a:off x="4262624" y="1831317"/>
            <a:ext cx="12144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4272149" y="1840842"/>
            <a:ext cx="1190625" cy="7334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" name="Picture 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99" y="1847192"/>
            <a:ext cx="11826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7"/>
          <p:cNvSpPr>
            <a:spLocks noChangeArrowheads="1"/>
          </p:cNvSpPr>
          <p:nvPr/>
        </p:nvSpPr>
        <p:spPr bwMode="auto">
          <a:xfrm>
            <a:off x="4272149" y="1840842"/>
            <a:ext cx="1190625" cy="7334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tangle 98"/>
          <p:cNvSpPr>
            <a:spLocks noChangeArrowheads="1"/>
          </p:cNvSpPr>
          <p:nvPr/>
        </p:nvSpPr>
        <p:spPr bwMode="auto">
          <a:xfrm>
            <a:off x="4278499" y="1847192"/>
            <a:ext cx="1182688" cy="7286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Rectangle 99"/>
          <p:cNvSpPr>
            <a:spLocks noChangeArrowheads="1"/>
          </p:cNvSpPr>
          <p:nvPr/>
        </p:nvSpPr>
        <p:spPr bwMode="auto">
          <a:xfrm>
            <a:off x="4267387" y="1931330"/>
            <a:ext cx="1184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Settings Management (LSA)</a:t>
            </a:r>
            <a:endParaRPr lang="en-US"/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63" y="3225357"/>
            <a:ext cx="1774825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296795"/>
            <a:ext cx="1401631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smtClean="0"/>
              <a:t>Timing System </a:t>
            </a:r>
            <a:r>
              <a:rPr lang="de-DE" dirty="0" err="1" smtClean="0"/>
              <a:t>from</a:t>
            </a:r>
            <a:r>
              <a:rPr lang="de-DE" dirty="0" smtClean="0"/>
              <a:t> an outside </a:t>
            </a:r>
            <a:r>
              <a:rPr lang="de-DE" dirty="0" err="1" smtClean="0"/>
              <a:t>perspective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The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: </a:t>
            </a:r>
          </a:p>
          <a:p>
            <a:pPr>
              <a:buFont typeface="Arial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, </a:t>
            </a:r>
            <a:r>
              <a:rPr lang="de-DE" dirty="0" err="1" smtClean="0"/>
              <a:t>sends</a:t>
            </a:r>
            <a:r>
              <a:rPr lang="de-DE" dirty="0" smtClean="0"/>
              <a:t> out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filtering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)</a:t>
            </a: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 smtClean="0"/>
              <a:t>„</a:t>
            </a:r>
            <a:r>
              <a:rPr lang="de-DE" dirty="0" err="1" smtClean="0"/>
              <a:t>executes</a:t>
            </a:r>
            <a:r>
              <a:rPr lang="de-DE" dirty="0" smtClean="0"/>
              <a:t>“ </a:t>
            </a:r>
            <a:r>
              <a:rPr lang="de-DE" dirty="0" err="1" smtClean="0"/>
              <a:t>BeamProcesses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assumption</a:t>
            </a:r>
            <a:r>
              <a:rPr lang="de-DE" dirty="0" smtClean="0"/>
              <a:t>: BPs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sends</a:t>
            </a:r>
            <a:r>
              <a:rPr lang="de-DE" dirty="0" smtClean="0"/>
              <a:t> 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r>
              <a:rPr lang="de-DE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necessary</a:t>
            </a:r>
            <a:r>
              <a:rPr lang="de-DE" dirty="0" smtClean="0"/>
              <a:t> IDs </a:t>
            </a:r>
          </a:p>
          <a:p>
            <a:pPr lvl="1">
              <a:buFont typeface="Arial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timestamp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endParaRPr lang="de-DE" dirty="0" smtClean="0"/>
          </a:p>
          <a:p>
            <a:pPr lvl="1">
              <a:buFont typeface="Arial" charset="0"/>
              <a:buChar char="•"/>
            </a:pP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922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Agenda</a:t>
            </a:r>
            <a:endParaRPr lang="en-US" dirty="0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60338" y="1263650"/>
            <a:ext cx="9634537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>
                <a:solidFill>
                  <a:schemeClr val="bg2"/>
                </a:solidFill>
              </a:rPr>
              <a:t>Operation </a:t>
            </a:r>
            <a:r>
              <a:rPr lang="de-DE" sz="2400" dirty="0" err="1">
                <a:solidFill>
                  <a:schemeClr val="bg2"/>
                </a:solidFill>
              </a:rPr>
              <a:t>of</a:t>
            </a:r>
            <a:r>
              <a:rPr lang="de-DE" sz="2400" dirty="0">
                <a:solidFill>
                  <a:schemeClr val="bg2"/>
                </a:solidFill>
              </a:rPr>
              <a:t> </a:t>
            </a:r>
            <a:r>
              <a:rPr lang="de-DE" sz="2400" dirty="0" err="1">
                <a:solidFill>
                  <a:schemeClr val="bg2"/>
                </a:solidFill>
              </a:rPr>
              <a:t>the</a:t>
            </a:r>
            <a:r>
              <a:rPr lang="de-DE" sz="2400" dirty="0">
                <a:solidFill>
                  <a:schemeClr val="bg2"/>
                </a:solidFill>
              </a:rPr>
              <a:t> FAIR </a:t>
            </a:r>
            <a:r>
              <a:rPr lang="de-DE" sz="2400" dirty="0" err="1">
                <a:solidFill>
                  <a:schemeClr val="bg2"/>
                </a:solidFill>
              </a:rPr>
              <a:t>facility</a:t>
            </a:r>
            <a:endParaRPr lang="de-DE" sz="2400" dirty="0">
              <a:solidFill>
                <a:schemeClr val="bg2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smtClean="0">
                <a:solidFill>
                  <a:schemeClr val="bg2"/>
                </a:solidFill>
              </a:rPr>
              <a:t>Timing </a:t>
            </a:r>
            <a:r>
              <a:rPr lang="de-DE" sz="2400" dirty="0" err="1" smtClean="0">
                <a:solidFill>
                  <a:schemeClr val="bg2"/>
                </a:solidFill>
              </a:rPr>
              <a:t>information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within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the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Control</a:t>
            </a:r>
            <a:r>
              <a:rPr lang="de-DE" sz="2400" dirty="0" smtClean="0">
                <a:solidFill>
                  <a:schemeClr val="bg2"/>
                </a:solidFill>
              </a:rPr>
              <a:t> System</a:t>
            </a:r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err="1" smtClean="0"/>
              <a:t>Requirements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FESA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14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FESA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, FESA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handle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indexing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. 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arise</a:t>
            </a:r>
            <a:r>
              <a:rPr lang="de-DE" dirty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</a:t>
            </a:r>
          </a:p>
          <a:p>
            <a:pPr marL="0" indent="0"/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 smtClean="0"/>
              <a:t>FESA must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indexing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IDs </a:t>
            </a:r>
          </a:p>
          <a:p>
            <a:pPr lvl="1">
              <a:buFont typeface="Arial" charset="0"/>
              <a:buChar char="•"/>
            </a:pP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multiplexing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accordingly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=&gt;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(JAPC, LSA)</a:t>
            </a:r>
          </a:p>
          <a:p>
            <a:pPr lvl="1">
              <a:buFont typeface="Arial" charset="0"/>
              <a:buChar char="•"/>
            </a:pP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?</a:t>
            </a:r>
          </a:p>
          <a:p>
            <a:pPr lvl="1">
              <a:buFont typeface="Arial" charset="0"/>
              <a:buChar char="•"/>
            </a:pP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FESA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„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stamp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 lvl="1">
              <a:buFont typeface="Arial" charset="0"/>
              <a:buChar char="•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stamp</a:t>
            </a:r>
            <a:r>
              <a:rPr lang="de-DE" dirty="0"/>
              <a:t> </a:t>
            </a:r>
            <a:r>
              <a:rPr lang="de-DE" dirty="0" smtClean="0"/>
              <a:t>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partial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/>
              <a:t> </a:t>
            </a:r>
            <a:r>
              <a:rPr lang="de-DE" dirty="0" smtClean="0"/>
              <a:t>BPC </a:t>
            </a:r>
            <a:r>
              <a:rPr lang="de-DE" dirty="0" err="1" smtClean="0"/>
              <a:t>execution</a:t>
            </a:r>
            <a:r>
              <a:rPr lang="de-DE" dirty="0" smtClean="0"/>
              <a:t>?</a:t>
            </a:r>
          </a:p>
          <a:p>
            <a:pPr>
              <a:buFont typeface="Arial" charset="0"/>
              <a:buChar char="•"/>
            </a:pPr>
            <a:endParaRPr lang="de-DE" dirty="0" smtClean="0"/>
          </a:p>
          <a:p>
            <a:pPr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Agenda</a:t>
            </a:r>
            <a:endParaRPr lang="en-US" dirty="0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60338" y="1263650"/>
            <a:ext cx="9634537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smtClean="0"/>
              <a:t>Operation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FAIR </a:t>
            </a:r>
            <a:r>
              <a:rPr lang="de-DE" sz="2400" dirty="0" err="1" smtClean="0"/>
              <a:t>facility</a:t>
            </a:r>
            <a:endParaRPr lang="de-DE" sz="2400" dirty="0" smtClean="0"/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smtClean="0">
                <a:solidFill>
                  <a:schemeClr val="bg2"/>
                </a:solidFill>
              </a:rPr>
              <a:t>Timing </a:t>
            </a:r>
            <a:r>
              <a:rPr lang="de-DE" sz="2400" dirty="0" err="1" smtClean="0">
                <a:solidFill>
                  <a:schemeClr val="bg2"/>
                </a:solidFill>
              </a:rPr>
              <a:t>information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within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the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Control</a:t>
            </a:r>
            <a:r>
              <a:rPr lang="de-DE" sz="2400" dirty="0" smtClean="0">
                <a:solidFill>
                  <a:schemeClr val="bg2"/>
                </a:solidFill>
              </a:rPr>
              <a:t> System</a:t>
            </a:r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err="1" smtClean="0">
                <a:solidFill>
                  <a:schemeClr val="bg2"/>
                </a:solidFill>
              </a:rPr>
              <a:t>Requirements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for</a:t>
            </a:r>
            <a:r>
              <a:rPr lang="de-DE" sz="2400" dirty="0" smtClean="0">
                <a:solidFill>
                  <a:schemeClr val="bg2"/>
                </a:solidFill>
              </a:rPr>
              <a:t> FESA</a:t>
            </a:r>
            <a:endParaRPr lang="de-D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53200" y="5162999"/>
            <a:ext cx="15327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cs typeface="Arial" charset="0"/>
              </a:rPr>
              <a:t>© </a:t>
            </a:r>
            <a:r>
              <a:rPr lang="de-DE" sz="900" dirty="0" smtClean="0">
                <a:cs typeface="Arial" charset="0"/>
              </a:rPr>
              <a:t>Petra Schütt, GSI, 2012</a:t>
            </a:r>
            <a:endParaRPr lang="de-DE" dirty="0">
              <a:cs typeface="Arial" charset="0"/>
            </a:endParaRPr>
          </a:p>
        </p:txBody>
      </p:sp>
      <p:pic>
        <p:nvPicPr>
          <p:cNvPr id="10242" name="Picture 2" descr="http://www.fair-center.de/typo3temp/pics/3627b1c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03462"/>
            <a:ext cx="4226362" cy="30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smtClean="0"/>
              <a:t>FAIR </a:t>
            </a:r>
            <a:r>
              <a:rPr lang="de-DE" dirty="0" err="1" smtClean="0"/>
              <a:t>facility</a:t>
            </a:r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0" y="2066656"/>
            <a:ext cx="4385473" cy="301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 bwMode="auto">
          <a:xfrm>
            <a:off x="4519610" y="3492643"/>
            <a:ext cx="648072" cy="44667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Operation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FAIR </a:t>
            </a:r>
            <a:r>
              <a:rPr lang="de-DE" dirty="0" err="1" smtClean="0"/>
              <a:t>facility</a:t>
            </a:r>
            <a:endParaRPr lang="en-US" dirty="0" smtClean="0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8463"/>
            <a:ext cx="42719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136576" y="5648325"/>
            <a:ext cx="2681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cs typeface="Arial" charset="0"/>
              </a:rPr>
              <a:t>© </a:t>
            </a:r>
            <a:r>
              <a:rPr lang="de-DE" sz="900" dirty="0">
                <a:cs typeface="Arial" charset="0"/>
              </a:rPr>
              <a:t>David Ondreka, MAC </a:t>
            </a:r>
            <a:r>
              <a:rPr lang="de-DE" sz="900" dirty="0" err="1">
                <a:cs typeface="Arial" charset="0"/>
              </a:rPr>
              <a:t>Presentation</a:t>
            </a:r>
            <a:r>
              <a:rPr lang="de-DE" sz="900" dirty="0">
                <a:cs typeface="Arial" charset="0"/>
              </a:rPr>
              <a:t>, </a:t>
            </a:r>
            <a:r>
              <a:rPr lang="de-DE" sz="900" dirty="0" err="1">
                <a:cs typeface="Arial" charset="0"/>
              </a:rPr>
              <a:t>Oct</a:t>
            </a:r>
            <a:r>
              <a:rPr lang="de-DE" sz="900" dirty="0">
                <a:cs typeface="Arial" charset="0"/>
              </a:rPr>
              <a:t>. 2011</a:t>
            </a:r>
            <a:r>
              <a:rPr lang="de-DE" dirty="0">
                <a:cs typeface="Arial" charset="0"/>
              </a:rPr>
              <a:t> </a:t>
            </a:r>
          </a:p>
        </p:txBody>
      </p:sp>
      <p:sp>
        <p:nvSpPr>
          <p:cNvPr id="163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62463" y="1700808"/>
            <a:ext cx="4491037" cy="43926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5 parallel </a:t>
            </a:r>
            <a:r>
              <a:rPr lang="de-DE" sz="1800" dirty="0" err="1" smtClean="0"/>
              <a:t>beams</a:t>
            </a:r>
            <a:endParaRPr lang="de-DE" sz="1800" dirty="0" smtClean="0"/>
          </a:p>
          <a:p>
            <a:pPr eaLnBrk="1" hangingPunct="1">
              <a:buFontTx/>
              <a:buChar char="•"/>
            </a:pPr>
            <a:r>
              <a:rPr lang="de-DE" sz="1800" dirty="0" err="1" smtClean="0"/>
              <a:t>optimize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duty-cycle</a:t>
            </a:r>
            <a:endParaRPr lang="de-DE" sz="1800" dirty="0" smtClean="0"/>
          </a:p>
          <a:p>
            <a:pPr eaLnBrk="1" hangingPunct="1">
              <a:buFontTx/>
              <a:buChar char="•"/>
            </a:pPr>
            <a:r>
              <a:rPr lang="de-DE" sz="1800" dirty="0" err="1" smtClean="0"/>
              <a:t>support</a:t>
            </a:r>
            <a:r>
              <a:rPr lang="de-DE" sz="1800" dirty="0" smtClean="0"/>
              <a:t> alternatives</a:t>
            </a:r>
            <a:br>
              <a:rPr lang="de-DE" sz="1800" dirty="0" smtClean="0"/>
            </a:b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dump</a:t>
            </a:r>
            <a:r>
              <a:rPr lang="de-DE" sz="1800" dirty="0" smtClean="0"/>
              <a:t> </a:t>
            </a:r>
            <a:r>
              <a:rPr lang="de-DE" sz="1800" dirty="0" err="1" smtClean="0"/>
              <a:t>scenarios</a:t>
            </a:r>
            <a:endParaRPr lang="de-DE" sz="1800" dirty="0" smtClean="0"/>
          </a:p>
          <a:p>
            <a:pPr eaLnBrk="1" hangingPunct="1">
              <a:buFontTx/>
              <a:buChar char="•"/>
            </a:pPr>
            <a:r>
              <a:rPr lang="de-DE" sz="1800" dirty="0" err="1" smtClean="0"/>
              <a:t>focus</a:t>
            </a:r>
            <a:r>
              <a:rPr lang="de-DE" sz="1800" dirty="0" smtClean="0"/>
              <a:t> on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„</a:t>
            </a:r>
            <a:r>
              <a:rPr lang="de-DE" sz="1800" dirty="0" err="1" smtClean="0"/>
              <a:t>beams</a:t>
            </a:r>
            <a:r>
              <a:rPr lang="de-DE" sz="1800" dirty="0" smtClean="0"/>
              <a:t>“</a:t>
            </a:r>
            <a:endParaRPr lang="en-US" sz="18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typically </a:t>
            </a:r>
            <a:r>
              <a:rPr lang="en-US" sz="1800" dirty="0" smtClean="0"/>
              <a:t>one main </a:t>
            </a:r>
            <a:r>
              <a:rPr lang="en-US" sz="1800" dirty="0" smtClean="0"/>
              <a:t>experiment per </a:t>
            </a:r>
            <a:r>
              <a:rPr lang="en-US" sz="1800" dirty="0"/>
              <a:t>pattern , </a:t>
            </a:r>
            <a:r>
              <a:rPr lang="en-US" sz="1800" dirty="0" smtClean="0"/>
              <a:t>that defines the time frame, other experiments fill the gap</a:t>
            </a:r>
          </a:p>
          <a:p>
            <a:pPr eaLnBrk="1" hangingPunct="1">
              <a:buFontTx/>
              <a:buChar char="•"/>
            </a:pPr>
            <a:r>
              <a:rPr lang="en-US" sz="1800" dirty="0" smtClean="0"/>
              <a:t>no fixed pattern length, length vary with setting changes (e.g. energy)</a:t>
            </a:r>
          </a:p>
          <a:p>
            <a:pPr eaLnBrk="1" hangingPunct="1">
              <a:buFontTx/>
              <a:buChar char="•"/>
            </a:pPr>
            <a:r>
              <a:rPr lang="en-US" sz="1800" dirty="0" smtClean="0"/>
              <a:t>during daily operations, patterns are being activated / (re-)organized</a:t>
            </a:r>
          </a:p>
          <a:p>
            <a:pPr eaLnBrk="1" hangingPunct="1">
              <a:buFontTx/>
              <a:buChar char="•"/>
            </a:pPr>
            <a:endParaRPr lang="en-US" sz="1800" dirty="0" smtClean="0"/>
          </a:p>
          <a:p>
            <a:pPr eaLnBrk="1" hangingPunct="1">
              <a:buFontTx/>
              <a:buChar char="•"/>
            </a:pPr>
            <a:endParaRPr lang="en-US" sz="1800" dirty="0" smtClean="0"/>
          </a:p>
          <a:p>
            <a:pPr eaLnBrk="1" hangingPunct="1">
              <a:buFontTx/>
              <a:buChar char="•"/>
            </a:pPr>
            <a:endParaRPr lang="en-US" sz="1800" dirty="0" smtClean="0"/>
          </a:p>
          <a:p>
            <a:pPr eaLnBrk="1" hangingPunct="1">
              <a:buFontTx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223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Terminology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530725" y="2224088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Pattern</a:t>
            </a:r>
            <a:endParaRPr lang="de-DE" sz="1400" i="1"/>
          </a:p>
        </p:txBody>
      </p:sp>
      <p:pic>
        <p:nvPicPr>
          <p:cNvPr id="17412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87688"/>
            <a:ext cx="71913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81"/>
          <p:cNvSpPr>
            <a:spLocks noChangeShapeType="1"/>
          </p:cNvSpPr>
          <p:nvPr/>
        </p:nvSpPr>
        <p:spPr bwMode="auto">
          <a:xfrm>
            <a:off x="2574925" y="3159125"/>
            <a:ext cx="0" cy="449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4" name="Line 82"/>
          <p:cNvSpPr>
            <a:spLocks noChangeShapeType="1"/>
          </p:cNvSpPr>
          <p:nvPr/>
        </p:nvSpPr>
        <p:spPr bwMode="auto">
          <a:xfrm>
            <a:off x="3314700" y="3141663"/>
            <a:ext cx="0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5" name="Line 83"/>
          <p:cNvSpPr>
            <a:spLocks noChangeShapeType="1"/>
          </p:cNvSpPr>
          <p:nvPr/>
        </p:nvSpPr>
        <p:spPr bwMode="auto">
          <a:xfrm>
            <a:off x="2574925" y="3141663"/>
            <a:ext cx="739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6" name="Line 84"/>
          <p:cNvSpPr>
            <a:spLocks noChangeShapeType="1"/>
          </p:cNvSpPr>
          <p:nvPr/>
        </p:nvSpPr>
        <p:spPr bwMode="auto">
          <a:xfrm>
            <a:off x="2613025" y="3590925"/>
            <a:ext cx="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7" name="Line 86"/>
          <p:cNvSpPr>
            <a:spLocks noChangeShapeType="1"/>
          </p:cNvSpPr>
          <p:nvPr/>
        </p:nvSpPr>
        <p:spPr bwMode="auto">
          <a:xfrm flipH="1">
            <a:off x="3314700" y="3573463"/>
            <a:ext cx="506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8" name="Line 87"/>
          <p:cNvSpPr>
            <a:spLocks noChangeShapeType="1"/>
          </p:cNvSpPr>
          <p:nvPr/>
        </p:nvSpPr>
        <p:spPr bwMode="auto">
          <a:xfrm>
            <a:off x="3821113" y="3556000"/>
            <a:ext cx="0" cy="449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9" name="Line 88"/>
          <p:cNvSpPr>
            <a:spLocks noChangeShapeType="1"/>
          </p:cNvSpPr>
          <p:nvPr/>
        </p:nvSpPr>
        <p:spPr bwMode="auto">
          <a:xfrm>
            <a:off x="3549650" y="3933825"/>
            <a:ext cx="0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0" name="Line 89"/>
          <p:cNvSpPr>
            <a:spLocks noChangeShapeType="1"/>
          </p:cNvSpPr>
          <p:nvPr/>
        </p:nvSpPr>
        <p:spPr bwMode="auto">
          <a:xfrm flipH="1">
            <a:off x="2613025" y="393382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1" name="Line 90"/>
          <p:cNvSpPr>
            <a:spLocks noChangeShapeType="1"/>
          </p:cNvSpPr>
          <p:nvPr/>
        </p:nvSpPr>
        <p:spPr bwMode="auto">
          <a:xfrm flipH="1">
            <a:off x="3549650" y="4365625"/>
            <a:ext cx="4757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2" name="Line 91"/>
          <p:cNvSpPr>
            <a:spLocks noChangeShapeType="1"/>
          </p:cNvSpPr>
          <p:nvPr/>
        </p:nvSpPr>
        <p:spPr bwMode="auto">
          <a:xfrm>
            <a:off x="8307388" y="40052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3" name="Line 92"/>
          <p:cNvSpPr>
            <a:spLocks noChangeShapeType="1"/>
          </p:cNvSpPr>
          <p:nvPr/>
        </p:nvSpPr>
        <p:spPr bwMode="auto">
          <a:xfrm flipH="1">
            <a:off x="3821113" y="4005263"/>
            <a:ext cx="4470400" cy="17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4" name="Line 94"/>
          <p:cNvSpPr>
            <a:spLocks noChangeShapeType="1"/>
          </p:cNvSpPr>
          <p:nvPr/>
        </p:nvSpPr>
        <p:spPr bwMode="auto">
          <a:xfrm flipH="1">
            <a:off x="4368800" y="4221163"/>
            <a:ext cx="506413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5" name="Text Box 95"/>
          <p:cNvSpPr txBox="1">
            <a:spLocks noChangeArrowheads="1"/>
          </p:cNvSpPr>
          <p:nvPr/>
        </p:nvSpPr>
        <p:spPr bwMode="auto">
          <a:xfrm>
            <a:off x="3262313" y="4670425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0000"/>
                </a:solidFill>
              </a:rPr>
              <a:t>Beam Production Chain</a:t>
            </a:r>
            <a:endParaRPr lang="de-DE" sz="1400" i="1">
              <a:solidFill>
                <a:srgbClr val="FF0000"/>
              </a:solidFill>
            </a:endParaRPr>
          </a:p>
        </p:txBody>
      </p:sp>
      <p:sp>
        <p:nvSpPr>
          <p:cNvPr id="17426" name="Rectangle 97"/>
          <p:cNvSpPr>
            <a:spLocks noChangeArrowheads="1"/>
          </p:cNvSpPr>
          <p:nvPr/>
        </p:nvSpPr>
        <p:spPr bwMode="auto">
          <a:xfrm>
            <a:off x="2498714" y="3584575"/>
            <a:ext cx="4872049" cy="37465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27" name="Line 98"/>
          <p:cNvSpPr>
            <a:spLocks noChangeShapeType="1"/>
          </p:cNvSpPr>
          <p:nvPr/>
        </p:nvSpPr>
        <p:spPr bwMode="auto">
          <a:xfrm flipH="1" flipV="1">
            <a:off x="7370763" y="3652838"/>
            <a:ext cx="1639887" cy="1254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8" name="Text Box 99"/>
          <p:cNvSpPr txBox="1">
            <a:spLocks noChangeArrowheads="1"/>
          </p:cNvSpPr>
          <p:nvPr/>
        </p:nvSpPr>
        <p:spPr bwMode="auto">
          <a:xfrm>
            <a:off x="8521700" y="3717925"/>
            <a:ext cx="1062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9900"/>
                </a:solidFill>
              </a:rPr>
              <a:t>Supercycle</a:t>
            </a:r>
            <a:endParaRPr lang="de-DE" sz="1400" i="1">
              <a:solidFill>
                <a:srgbClr val="009900"/>
              </a:solidFill>
            </a:endParaRPr>
          </a:p>
        </p:txBody>
      </p:sp>
      <p:sp>
        <p:nvSpPr>
          <p:cNvPr id="17429" name="Line 98"/>
          <p:cNvSpPr>
            <a:spLocks noChangeShapeType="1"/>
          </p:cNvSpPr>
          <p:nvPr/>
        </p:nvSpPr>
        <p:spPr bwMode="auto">
          <a:xfrm flipH="1">
            <a:off x="4094163" y="2528888"/>
            <a:ext cx="781050" cy="55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for two active patterns</a:t>
            </a:r>
          </a:p>
        </p:txBody>
      </p:sp>
      <p:sp>
        <p:nvSpPr>
          <p:cNvPr id="18435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539750" y="1181100"/>
            <a:ext cx="9366250" cy="35433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Pattern 1: Protons and RIB, executed indefinitely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Pattern 2: Plasma Physics, executed once every two hours</a:t>
            </a:r>
            <a:br>
              <a:rPr lang="en-US" smtClean="0"/>
            </a:br>
            <a:r>
              <a:rPr lang="en-US" smtClean="0"/>
              <a:t>	    when experiment requests the beam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p:sp>
        <p:nvSpPr>
          <p:cNvPr id="18439" name="Rectangle 35"/>
          <p:cNvSpPr>
            <a:spLocks noChangeArrowheads="1"/>
          </p:cNvSpPr>
          <p:nvPr/>
        </p:nvSpPr>
        <p:spPr bwMode="auto">
          <a:xfrm>
            <a:off x="2995613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36"/>
          <p:cNvSpPr>
            <a:spLocks noChangeArrowheads="1"/>
          </p:cNvSpPr>
          <p:nvPr/>
        </p:nvSpPr>
        <p:spPr bwMode="auto">
          <a:xfrm>
            <a:off x="3162300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37"/>
          <p:cNvSpPr>
            <a:spLocks noChangeArrowheads="1"/>
          </p:cNvSpPr>
          <p:nvPr/>
        </p:nvSpPr>
        <p:spPr bwMode="auto">
          <a:xfrm>
            <a:off x="2992438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39"/>
          <p:cNvSpPr>
            <a:spLocks noChangeArrowheads="1"/>
          </p:cNvSpPr>
          <p:nvPr/>
        </p:nvSpPr>
        <p:spPr bwMode="auto">
          <a:xfrm>
            <a:off x="3076575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42"/>
          <p:cNvSpPr txBox="1">
            <a:spLocks noChangeArrowheads="1"/>
          </p:cNvSpPr>
          <p:nvPr/>
        </p:nvSpPr>
        <p:spPr bwMode="auto">
          <a:xfrm>
            <a:off x="1776413" y="5037138"/>
            <a:ext cx="552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SIS18</a:t>
            </a:r>
            <a:endParaRPr lang="de-DE"/>
          </a:p>
        </p:txBody>
      </p:sp>
      <p:sp>
        <p:nvSpPr>
          <p:cNvPr id="18444" name="Text Box 43"/>
          <p:cNvSpPr txBox="1">
            <a:spLocks noChangeArrowheads="1"/>
          </p:cNvSpPr>
          <p:nvPr/>
        </p:nvSpPr>
        <p:spPr bwMode="auto">
          <a:xfrm>
            <a:off x="1781175" y="5245100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SIS100</a:t>
            </a:r>
            <a:endParaRPr lang="de-DE"/>
          </a:p>
        </p:txBody>
      </p:sp>
      <p:sp>
        <p:nvSpPr>
          <p:cNvPr id="18445" name="Text Box 44"/>
          <p:cNvSpPr txBox="1">
            <a:spLocks noChangeArrowheads="1"/>
          </p:cNvSpPr>
          <p:nvPr/>
        </p:nvSpPr>
        <p:spPr bwMode="auto">
          <a:xfrm>
            <a:off x="1778000" y="5461000"/>
            <a:ext cx="269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PP</a:t>
            </a:r>
            <a:endParaRPr lang="de-DE"/>
          </a:p>
        </p:txBody>
      </p:sp>
      <p:sp>
        <p:nvSpPr>
          <p:cNvPr id="18446" name="Text Box 46"/>
          <p:cNvSpPr txBox="1">
            <a:spLocks noChangeArrowheads="1"/>
          </p:cNvSpPr>
          <p:nvPr/>
        </p:nvSpPr>
        <p:spPr bwMode="auto">
          <a:xfrm>
            <a:off x="1778000" y="4833938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Unilac</a:t>
            </a:r>
            <a:endParaRPr lang="de-DE"/>
          </a:p>
        </p:txBody>
      </p:sp>
      <p:sp>
        <p:nvSpPr>
          <p:cNvPr id="18447" name="Rectangle 48"/>
          <p:cNvSpPr>
            <a:spLocks noChangeArrowheads="1"/>
          </p:cNvSpPr>
          <p:nvPr/>
        </p:nvSpPr>
        <p:spPr bwMode="auto">
          <a:xfrm>
            <a:off x="4127500" y="5265738"/>
            <a:ext cx="604838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8" name="Group 50"/>
          <p:cNvGrpSpPr>
            <a:grpSpLocks/>
          </p:cNvGrpSpPr>
          <p:nvPr/>
        </p:nvGrpSpPr>
        <p:grpSpPr bwMode="auto">
          <a:xfrm>
            <a:off x="4359275" y="5049838"/>
            <a:ext cx="63500" cy="323850"/>
            <a:chOff x="408" y="981"/>
            <a:chExt cx="68" cy="204"/>
          </a:xfrm>
        </p:grpSpPr>
        <p:sp>
          <p:nvSpPr>
            <p:cNvPr id="18548" name="Rectangle 51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Line 52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449" name="Group 53"/>
          <p:cNvGrpSpPr>
            <a:grpSpLocks/>
          </p:cNvGrpSpPr>
          <p:nvPr/>
        </p:nvGrpSpPr>
        <p:grpSpPr bwMode="auto">
          <a:xfrm>
            <a:off x="4189413" y="5049838"/>
            <a:ext cx="63500" cy="323850"/>
            <a:chOff x="408" y="981"/>
            <a:chExt cx="68" cy="204"/>
          </a:xfrm>
        </p:grpSpPr>
        <p:sp>
          <p:nvSpPr>
            <p:cNvPr id="18546" name="Rectangle 54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Line 55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450" name="Group 56"/>
          <p:cNvGrpSpPr>
            <a:grpSpLocks/>
          </p:cNvGrpSpPr>
          <p:nvPr/>
        </p:nvGrpSpPr>
        <p:grpSpPr bwMode="auto">
          <a:xfrm>
            <a:off x="4105275" y="5049838"/>
            <a:ext cx="63500" cy="323850"/>
            <a:chOff x="408" y="981"/>
            <a:chExt cx="68" cy="204"/>
          </a:xfrm>
        </p:grpSpPr>
        <p:sp>
          <p:nvSpPr>
            <p:cNvPr id="18544" name="Rectangle 57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Line 58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51" name="Rectangle 60"/>
          <p:cNvSpPr>
            <a:spLocks noChangeArrowheads="1"/>
          </p:cNvSpPr>
          <p:nvPr/>
        </p:nvSpPr>
        <p:spPr bwMode="auto">
          <a:xfrm>
            <a:off x="4273550" y="5049838"/>
            <a:ext cx="63500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61"/>
          <p:cNvSpPr>
            <a:spLocks noChangeShapeType="1"/>
          </p:cNvSpPr>
          <p:nvPr/>
        </p:nvSpPr>
        <p:spPr bwMode="auto">
          <a:xfrm>
            <a:off x="4314825" y="5121275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3" name="Line 63"/>
          <p:cNvSpPr>
            <a:spLocks noChangeShapeType="1"/>
          </p:cNvSpPr>
          <p:nvPr/>
        </p:nvSpPr>
        <p:spPr bwMode="auto">
          <a:xfrm>
            <a:off x="4229100" y="4881563"/>
            <a:ext cx="0" cy="288925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4" name="Line 66"/>
          <p:cNvSpPr>
            <a:spLocks noChangeShapeType="1"/>
          </p:cNvSpPr>
          <p:nvPr/>
        </p:nvSpPr>
        <p:spPr bwMode="auto">
          <a:xfrm>
            <a:off x="4305300" y="4868863"/>
            <a:ext cx="0" cy="288925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5" name="Line 67"/>
          <p:cNvSpPr>
            <a:spLocks noChangeShapeType="1"/>
          </p:cNvSpPr>
          <p:nvPr/>
        </p:nvSpPr>
        <p:spPr bwMode="auto">
          <a:xfrm>
            <a:off x="4402138" y="4868863"/>
            <a:ext cx="0" cy="288925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6" name="Line 68"/>
          <p:cNvSpPr>
            <a:spLocks noChangeShapeType="1"/>
          </p:cNvSpPr>
          <p:nvPr/>
        </p:nvSpPr>
        <p:spPr bwMode="auto">
          <a:xfrm>
            <a:off x="4149725" y="4868863"/>
            <a:ext cx="0" cy="288925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7" name="Rectangle 69"/>
          <p:cNvSpPr>
            <a:spLocks noChangeArrowheads="1"/>
          </p:cNvSpPr>
          <p:nvPr/>
        </p:nvSpPr>
        <p:spPr bwMode="auto">
          <a:xfrm>
            <a:off x="4519613" y="5481638"/>
            <a:ext cx="63500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70"/>
          <p:cNvSpPr>
            <a:spLocks noChangeShapeType="1"/>
          </p:cNvSpPr>
          <p:nvPr/>
        </p:nvSpPr>
        <p:spPr bwMode="auto">
          <a:xfrm>
            <a:off x="4559300" y="5373688"/>
            <a:ext cx="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59" name="Rectangle 76"/>
          <p:cNvSpPr>
            <a:spLocks noChangeArrowheads="1"/>
          </p:cNvSpPr>
          <p:nvPr/>
        </p:nvSpPr>
        <p:spPr bwMode="auto">
          <a:xfrm>
            <a:off x="3294063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77"/>
          <p:cNvSpPr>
            <a:spLocks noChangeArrowheads="1"/>
          </p:cNvSpPr>
          <p:nvPr/>
        </p:nvSpPr>
        <p:spPr bwMode="auto">
          <a:xfrm>
            <a:off x="3595688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78"/>
          <p:cNvSpPr>
            <a:spLocks noChangeArrowheads="1"/>
          </p:cNvSpPr>
          <p:nvPr/>
        </p:nvSpPr>
        <p:spPr bwMode="auto">
          <a:xfrm>
            <a:off x="4999038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79"/>
          <p:cNvSpPr>
            <a:spLocks noChangeArrowheads="1"/>
          </p:cNvSpPr>
          <p:nvPr/>
        </p:nvSpPr>
        <p:spPr bwMode="auto">
          <a:xfrm>
            <a:off x="5162550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80"/>
          <p:cNvSpPr>
            <a:spLocks noChangeArrowheads="1"/>
          </p:cNvSpPr>
          <p:nvPr/>
        </p:nvSpPr>
        <p:spPr bwMode="auto">
          <a:xfrm>
            <a:off x="4992688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81"/>
          <p:cNvSpPr>
            <a:spLocks noChangeArrowheads="1"/>
          </p:cNvSpPr>
          <p:nvPr/>
        </p:nvSpPr>
        <p:spPr bwMode="auto">
          <a:xfrm>
            <a:off x="5076825" y="5049838"/>
            <a:ext cx="63500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82"/>
          <p:cNvSpPr>
            <a:spLocks noChangeArrowheads="1"/>
          </p:cNvSpPr>
          <p:nvPr/>
        </p:nvSpPr>
        <p:spPr bwMode="auto">
          <a:xfrm>
            <a:off x="5297488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83"/>
          <p:cNvSpPr>
            <a:spLocks noChangeArrowheads="1"/>
          </p:cNvSpPr>
          <p:nvPr/>
        </p:nvSpPr>
        <p:spPr bwMode="auto">
          <a:xfrm>
            <a:off x="5599113" y="5265738"/>
            <a:ext cx="269875" cy="17938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Text Box 87"/>
          <p:cNvSpPr txBox="1">
            <a:spLocks noChangeArrowheads="1"/>
          </p:cNvSpPr>
          <p:nvPr/>
        </p:nvSpPr>
        <p:spPr bwMode="auto">
          <a:xfrm>
            <a:off x="1776413" y="2363788"/>
            <a:ext cx="552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SIS18</a:t>
            </a:r>
            <a:endParaRPr lang="de-DE"/>
          </a:p>
        </p:txBody>
      </p:sp>
      <p:sp>
        <p:nvSpPr>
          <p:cNvPr id="18468" name="Text Box 88"/>
          <p:cNvSpPr txBox="1">
            <a:spLocks noChangeArrowheads="1"/>
          </p:cNvSpPr>
          <p:nvPr/>
        </p:nvSpPr>
        <p:spPr bwMode="auto">
          <a:xfrm>
            <a:off x="1781175" y="2571750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SIS100</a:t>
            </a:r>
            <a:endParaRPr lang="de-DE"/>
          </a:p>
        </p:txBody>
      </p:sp>
      <p:sp>
        <p:nvSpPr>
          <p:cNvPr id="18469" name="Text Box 89"/>
          <p:cNvSpPr txBox="1">
            <a:spLocks noChangeArrowheads="1"/>
          </p:cNvSpPr>
          <p:nvPr/>
        </p:nvSpPr>
        <p:spPr bwMode="auto">
          <a:xfrm>
            <a:off x="1765300" y="2787650"/>
            <a:ext cx="292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CR</a:t>
            </a:r>
            <a:endParaRPr lang="de-DE"/>
          </a:p>
        </p:txBody>
      </p:sp>
      <p:sp>
        <p:nvSpPr>
          <p:cNvPr id="18470" name="Text Box 90"/>
          <p:cNvSpPr txBox="1">
            <a:spLocks noChangeArrowheads="1"/>
          </p:cNvSpPr>
          <p:nvPr/>
        </p:nvSpPr>
        <p:spPr bwMode="auto">
          <a:xfrm>
            <a:off x="1781175" y="2154238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p-Linac</a:t>
            </a:r>
            <a:endParaRPr lang="de-DE"/>
          </a:p>
        </p:txBody>
      </p:sp>
      <p:sp>
        <p:nvSpPr>
          <p:cNvPr id="18471" name="Text Box 91"/>
          <p:cNvSpPr txBox="1">
            <a:spLocks noChangeArrowheads="1"/>
          </p:cNvSpPr>
          <p:nvPr/>
        </p:nvSpPr>
        <p:spPr bwMode="auto">
          <a:xfrm>
            <a:off x="1778000" y="1952625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Unilac</a:t>
            </a:r>
            <a:endParaRPr lang="de-DE"/>
          </a:p>
        </p:txBody>
      </p:sp>
      <p:sp>
        <p:nvSpPr>
          <p:cNvPr id="18472" name="Rectangle 141"/>
          <p:cNvSpPr>
            <a:spLocks noChangeArrowheads="1"/>
          </p:cNvSpPr>
          <p:nvPr/>
        </p:nvSpPr>
        <p:spPr bwMode="auto">
          <a:xfrm>
            <a:off x="4138613" y="2827338"/>
            <a:ext cx="2100262" cy="1793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Rectangle 143"/>
          <p:cNvSpPr>
            <a:spLocks noChangeArrowheads="1"/>
          </p:cNvSpPr>
          <p:nvPr/>
        </p:nvSpPr>
        <p:spPr bwMode="auto">
          <a:xfrm>
            <a:off x="3719513" y="2611438"/>
            <a:ext cx="531812" cy="1793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144"/>
          <p:cNvSpPr>
            <a:spLocks noChangeShapeType="1"/>
          </p:cNvSpPr>
          <p:nvPr/>
        </p:nvSpPr>
        <p:spPr bwMode="auto">
          <a:xfrm>
            <a:off x="4167188" y="2682875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475" name="Group 146"/>
          <p:cNvGrpSpPr>
            <a:grpSpLocks/>
          </p:cNvGrpSpPr>
          <p:nvPr/>
        </p:nvGrpSpPr>
        <p:grpSpPr bwMode="auto">
          <a:xfrm>
            <a:off x="3954463" y="2395538"/>
            <a:ext cx="63500" cy="323850"/>
            <a:chOff x="408" y="981"/>
            <a:chExt cx="68" cy="204"/>
          </a:xfrm>
        </p:grpSpPr>
        <p:sp>
          <p:nvSpPr>
            <p:cNvPr id="18542" name="Rectangle 147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Line 148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476" name="Group 149"/>
          <p:cNvGrpSpPr>
            <a:grpSpLocks/>
          </p:cNvGrpSpPr>
          <p:nvPr/>
        </p:nvGrpSpPr>
        <p:grpSpPr bwMode="auto">
          <a:xfrm>
            <a:off x="3783013" y="2395538"/>
            <a:ext cx="63500" cy="323850"/>
            <a:chOff x="408" y="981"/>
            <a:chExt cx="68" cy="204"/>
          </a:xfrm>
        </p:grpSpPr>
        <p:sp>
          <p:nvSpPr>
            <p:cNvPr id="18540" name="Rectangle 150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Line 151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77" name="Rectangle 153"/>
          <p:cNvSpPr>
            <a:spLocks noChangeArrowheads="1"/>
          </p:cNvSpPr>
          <p:nvPr/>
        </p:nvSpPr>
        <p:spPr bwMode="auto">
          <a:xfrm>
            <a:off x="3698875" y="2395538"/>
            <a:ext cx="63500" cy="1793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154"/>
          <p:cNvSpPr>
            <a:spLocks noChangeShapeType="1"/>
          </p:cNvSpPr>
          <p:nvPr/>
        </p:nvSpPr>
        <p:spPr bwMode="auto">
          <a:xfrm>
            <a:off x="3740150" y="2466975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479" name="Group 155"/>
          <p:cNvGrpSpPr>
            <a:grpSpLocks/>
          </p:cNvGrpSpPr>
          <p:nvPr/>
        </p:nvGrpSpPr>
        <p:grpSpPr bwMode="auto">
          <a:xfrm>
            <a:off x="3867150" y="2395538"/>
            <a:ext cx="65088" cy="323850"/>
            <a:chOff x="408" y="981"/>
            <a:chExt cx="68" cy="204"/>
          </a:xfrm>
        </p:grpSpPr>
        <p:sp>
          <p:nvSpPr>
            <p:cNvPr id="18538" name="Rectangle 156"/>
            <p:cNvSpPr>
              <a:spLocks noChangeArrowheads="1"/>
            </p:cNvSpPr>
            <p:nvPr/>
          </p:nvSpPr>
          <p:spPr bwMode="auto">
            <a:xfrm>
              <a:off x="408" y="981"/>
              <a:ext cx="68" cy="1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" name="Line 157"/>
            <p:cNvSpPr>
              <a:spLocks noChangeShapeType="1"/>
            </p:cNvSpPr>
            <p:nvPr/>
          </p:nvSpPr>
          <p:spPr bwMode="auto">
            <a:xfrm>
              <a:off x="453" y="1026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80" name="Line 158"/>
          <p:cNvSpPr>
            <a:spLocks noChangeShapeType="1"/>
          </p:cNvSpPr>
          <p:nvPr/>
        </p:nvSpPr>
        <p:spPr bwMode="auto">
          <a:xfrm>
            <a:off x="3973513" y="2244725"/>
            <a:ext cx="0" cy="25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81" name="Line 159"/>
          <p:cNvSpPr>
            <a:spLocks noChangeShapeType="1"/>
          </p:cNvSpPr>
          <p:nvPr/>
        </p:nvSpPr>
        <p:spPr bwMode="auto">
          <a:xfrm>
            <a:off x="3802063" y="2244725"/>
            <a:ext cx="0" cy="25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82" name="Line 160"/>
          <p:cNvSpPr>
            <a:spLocks noChangeShapeType="1"/>
          </p:cNvSpPr>
          <p:nvPr/>
        </p:nvSpPr>
        <p:spPr bwMode="auto">
          <a:xfrm>
            <a:off x="3717925" y="2244725"/>
            <a:ext cx="0" cy="25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83" name="Line 161"/>
          <p:cNvSpPr>
            <a:spLocks noChangeShapeType="1"/>
          </p:cNvSpPr>
          <p:nvPr/>
        </p:nvSpPr>
        <p:spPr bwMode="auto">
          <a:xfrm>
            <a:off x="3886200" y="2244725"/>
            <a:ext cx="0" cy="25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84" name="Rectangle 163"/>
          <p:cNvSpPr>
            <a:spLocks noChangeArrowheads="1"/>
          </p:cNvSpPr>
          <p:nvPr/>
        </p:nvSpPr>
        <p:spPr bwMode="auto">
          <a:xfrm>
            <a:off x="4273550" y="2611438"/>
            <a:ext cx="762000" cy="17938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5" name="Group 164"/>
          <p:cNvGrpSpPr>
            <a:grpSpLocks/>
          </p:cNvGrpSpPr>
          <p:nvPr/>
        </p:nvGrpSpPr>
        <p:grpSpPr bwMode="auto">
          <a:xfrm>
            <a:off x="4251325" y="2028825"/>
            <a:ext cx="317500" cy="690563"/>
            <a:chOff x="1156" y="2319"/>
            <a:chExt cx="340" cy="435"/>
          </a:xfrm>
        </p:grpSpPr>
        <p:grpSp>
          <p:nvGrpSpPr>
            <p:cNvPr id="18522" name="Group 165"/>
            <p:cNvGrpSpPr>
              <a:grpSpLocks/>
            </p:cNvGrpSpPr>
            <p:nvPr/>
          </p:nvGrpSpPr>
          <p:grpSpPr bwMode="auto">
            <a:xfrm>
              <a:off x="1428" y="2550"/>
              <a:ext cx="68" cy="204"/>
              <a:chOff x="408" y="981"/>
              <a:chExt cx="68" cy="204"/>
            </a:xfrm>
          </p:grpSpPr>
          <p:sp>
            <p:nvSpPr>
              <p:cNvPr id="18536" name="Rectangle 166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" name="Line 167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23" name="Group 168"/>
            <p:cNvGrpSpPr>
              <a:grpSpLocks/>
            </p:cNvGrpSpPr>
            <p:nvPr/>
          </p:nvGrpSpPr>
          <p:grpSpPr bwMode="auto">
            <a:xfrm>
              <a:off x="1246" y="2550"/>
              <a:ext cx="68" cy="204"/>
              <a:chOff x="408" y="981"/>
              <a:chExt cx="68" cy="204"/>
            </a:xfrm>
          </p:grpSpPr>
          <p:sp>
            <p:nvSpPr>
              <p:cNvPr id="18534" name="Rectangle 169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" name="Line 170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24" name="Group 171"/>
            <p:cNvGrpSpPr>
              <a:grpSpLocks/>
            </p:cNvGrpSpPr>
            <p:nvPr/>
          </p:nvGrpSpPr>
          <p:grpSpPr bwMode="auto">
            <a:xfrm>
              <a:off x="1156" y="2550"/>
              <a:ext cx="68" cy="204"/>
              <a:chOff x="408" y="981"/>
              <a:chExt cx="68" cy="204"/>
            </a:xfrm>
          </p:grpSpPr>
          <p:sp>
            <p:nvSpPr>
              <p:cNvPr id="18532" name="Rectangle 172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3" name="Line 173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25" name="Group 174"/>
            <p:cNvGrpSpPr>
              <a:grpSpLocks/>
            </p:cNvGrpSpPr>
            <p:nvPr/>
          </p:nvGrpSpPr>
          <p:grpSpPr bwMode="auto">
            <a:xfrm>
              <a:off x="1337" y="2550"/>
              <a:ext cx="68" cy="204"/>
              <a:chOff x="408" y="981"/>
              <a:chExt cx="68" cy="204"/>
            </a:xfrm>
          </p:grpSpPr>
          <p:sp>
            <p:nvSpPr>
              <p:cNvPr id="18530" name="Rectangle 175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1" name="Line 176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526" name="Line 177"/>
            <p:cNvSpPr>
              <a:spLocks noChangeShapeType="1"/>
            </p:cNvSpPr>
            <p:nvPr/>
          </p:nvSpPr>
          <p:spPr bwMode="auto">
            <a:xfrm>
              <a:off x="1449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27" name="Line 178"/>
            <p:cNvSpPr>
              <a:spLocks noChangeShapeType="1"/>
            </p:cNvSpPr>
            <p:nvPr/>
          </p:nvSpPr>
          <p:spPr bwMode="auto">
            <a:xfrm>
              <a:off x="1267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28" name="Line 179"/>
            <p:cNvSpPr>
              <a:spLocks noChangeShapeType="1"/>
            </p:cNvSpPr>
            <p:nvPr/>
          </p:nvSpPr>
          <p:spPr bwMode="auto">
            <a:xfrm>
              <a:off x="1177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29" name="Line 180"/>
            <p:cNvSpPr>
              <a:spLocks noChangeShapeType="1"/>
            </p:cNvSpPr>
            <p:nvPr/>
          </p:nvSpPr>
          <p:spPr bwMode="auto">
            <a:xfrm>
              <a:off x="1358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86" name="Rectangle 210"/>
          <p:cNvSpPr>
            <a:spLocks noChangeArrowheads="1"/>
          </p:cNvSpPr>
          <p:nvPr/>
        </p:nvSpPr>
        <p:spPr bwMode="auto">
          <a:xfrm>
            <a:off x="5049838" y="2606675"/>
            <a:ext cx="762000" cy="17938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7" name="Group 211"/>
          <p:cNvGrpSpPr>
            <a:grpSpLocks/>
          </p:cNvGrpSpPr>
          <p:nvPr/>
        </p:nvGrpSpPr>
        <p:grpSpPr bwMode="auto">
          <a:xfrm>
            <a:off x="5027613" y="2024063"/>
            <a:ext cx="317500" cy="690562"/>
            <a:chOff x="1156" y="2319"/>
            <a:chExt cx="340" cy="435"/>
          </a:xfrm>
        </p:grpSpPr>
        <p:grpSp>
          <p:nvGrpSpPr>
            <p:cNvPr id="18506" name="Group 212"/>
            <p:cNvGrpSpPr>
              <a:grpSpLocks/>
            </p:cNvGrpSpPr>
            <p:nvPr/>
          </p:nvGrpSpPr>
          <p:grpSpPr bwMode="auto">
            <a:xfrm>
              <a:off x="1428" y="2550"/>
              <a:ext cx="68" cy="204"/>
              <a:chOff x="408" y="981"/>
              <a:chExt cx="68" cy="204"/>
            </a:xfrm>
          </p:grpSpPr>
          <p:sp>
            <p:nvSpPr>
              <p:cNvPr id="18520" name="Rectangle 213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Line 214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07" name="Group 215"/>
            <p:cNvGrpSpPr>
              <a:grpSpLocks/>
            </p:cNvGrpSpPr>
            <p:nvPr/>
          </p:nvGrpSpPr>
          <p:grpSpPr bwMode="auto">
            <a:xfrm>
              <a:off x="1246" y="2550"/>
              <a:ext cx="68" cy="204"/>
              <a:chOff x="408" y="981"/>
              <a:chExt cx="68" cy="204"/>
            </a:xfrm>
          </p:grpSpPr>
          <p:sp>
            <p:nvSpPr>
              <p:cNvPr id="18518" name="Rectangle 216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Line 217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08" name="Group 218"/>
            <p:cNvGrpSpPr>
              <a:grpSpLocks/>
            </p:cNvGrpSpPr>
            <p:nvPr/>
          </p:nvGrpSpPr>
          <p:grpSpPr bwMode="auto">
            <a:xfrm>
              <a:off x="1156" y="2550"/>
              <a:ext cx="68" cy="204"/>
              <a:chOff x="408" y="981"/>
              <a:chExt cx="68" cy="204"/>
            </a:xfrm>
          </p:grpSpPr>
          <p:sp>
            <p:nvSpPr>
              <p:cNvPr id="18516" name="Rectangle 219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Line 220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509" name="Group 221"/>
            <p:cNvGrpSpPr>
              <a:grpSpLocks/>
            </p:cNvGrpSpPr>
            <p:nvPr/>
          </p:nvGrpSpPr>
          <p:grpSpPr bwMode="auto">
            <a:xfrm>
              <a:off x="1337" y="2550"/>
              <a:ext cx="68" cy="204"/>
              <a:chOff x="408" y="981"/>
              <a:chExt cx="68" cy="204"/>
            </a:xfrm>
          </p:grpSpPr>
          <p:sp>
            <p:nvSpPr>
              <p:cNvPr id="18514" name="Rectangle 222"/>
              <p:cNvSpPr>
                <a:spLocks noChangeArrowheads="1"/>
              </p:cNvSpPr>
              <p:nvPr/>
            </p:nvSpPr>
            <p:spPr bwMode="auto">
              <a:xfrm>
                <a:off x="408" y="981"/>
                <a:ext cx="68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Line 223"/>
              <p:cNvSpPr>
                <a:spLocks noChangeShapeType="1"/>
              </p:cNvSpPr>
              <p:nvPr/>
            </p:nvSpPr>
            <p:spPr bwMode="auto">
              <a:xfrm>
                <a:off x="453" y="102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510" name="Line 224"/>
            <p:cNvSpPr>
              <a:spLocks noChangeShapeType="1"/>
            </p:cNvSpPr>
            <p:nvPr/>
          </p:nvSpPr>
          <p:spPr bwMode="auto">
            <a:xfrm>
              <a:off x="1449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11" name="Line 225"/>
            <p:cNvSpPr>
              <a:spLocks noChangeShapeType="1"/>
            </p:cNvSpPr>
            <p:nvPr/>
          </p:nvSpPr>
          <p:spPr bwMode="auto">
            <a:xfrm>
              <a:off x="1267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12" name="Line 226"/>
            <p:cNvSpPr>
              <a:spLocks noChangeShapeType="1"/>
            </p:cNvSpPr>
            <p:nvPr/>
          </p:nvSpPr>
          <p:spPr bwMode="auto">
            <a:xfrm>
              <a:off x="1177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13" name="Line 227"/>
            <p:cNvSpPr>
              <a:spLocks noChangeShapeType="1"/>
            </p:cNvSpPr>
            <p:nvPr/>
          </p:nvSpPr>
          <p:spPr bwMode="auto">
            <a:xfrm>
              <a:off x="1358" y="2319"/>
              <a:ext cx="0" cy="29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88" name="Rectangle 228"/>
          <p:cNvSpPr>
            <a:spLocks noChangeArrowheads="1"/>
          </p:cNvSpPr>
          <p:nvPr/>
        </p:nvSpPr>
        <p:spPr bwMode="auto">
          <a:xfrm>
            <a:off x="3246438" y="2400300"/>
            <a:ext cx="63500" cy="17938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Rectangle 231"/>
          <p:cNvSpPr>
            <a:spLocks noChangeArrowheads="1"/>
          </p:cNvSpPr>
          <p:nvPr/>
        </p:nvSpPr>
        <p:spPr bwMode="auto">
          <a:xfrm>
            <a:off x="3252788" y="2609850"/>
            <a:ext cx="177800" cy="1809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Text Box 236"/>
          <p:cNvSpPr txBox="1">
            <a:spLocks noChangeArrowheads="1"/>
          </p:cNvSpPr>
          <p:nvPr/>
        </p:nvSpPr>
        <p:spPr bwMode="auto">
          <a:xfrm>
            <a:off x="2417763" y="5900738"/>
            <a:ext cx="1325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Pre-Pattern</a:t>
            </a:r>
          </a:p>
        </p:txBody>
      </p:sp>
      <p:sp>
        <p:nvSpPr>
          <p:cNvPr id="18492" name="Rectangle 237"/>
          <p:cNvSpPr>
            <a:spLocks noChangeArrowheads="1"/>
          </p:cNvSpPr>
          <p:nvPr/>
        </p:nvSpPr>
        <p:spPr bwMode="auto">
          <a:xfrm>
            <a:off x="3252788" y="2816225"/>
            <a:ext cx="342900" cy="1809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Rectangle 238"/>
          <p:cNvSpPr>
            <a:spLocks noChangeArrowheads="1"/>
          </p:cNvSpPr>
          <p:nvPr/>
        </p:nvSpPr>
        <p:spPr bwMode="auto">
          <a:xfrm>
            <a:off x="6594475" y="2400300"/>
            <a:ext cx="63500" cy="17938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Rectangle 239"/>
          <p:cNvSpPr>
            <a:spLocks noChangeArrowheads="1"/>
          </p:cNvSpPr>
          <p:nvPr/>
        </p:nvSpPr>
        <p:spPr bwMode="auto">
          <a:xfrm>
            <a:off x="6599238" y="2609850"/>
            <a:ext cx="177800" cy="1809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Rectangle 240"/>
          <p:cNvSpPr>
            <a:spLocks noChangeArrowheads="1"/>
          </p:cNvSpPr>
          <p:nvPr/>
        </p:nvSpPr>
        <p:spPr bwMode="auto">
          <a:xfrm>
            <a:off x="6599238" y="2816225"/>
            <a:ext cx="342900" cy="1809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7" name="Text Box 242"/>
          <p:cNvSpPr txBox="1">
            <a:spLocks noChangeArrowheads="1"/>
          </p:cNvSpPr>
          <p:nvPr/>
        </p:nvSpPr>
        <p:spPr bwMode="auto">
          <a:xfrm>
            <a:off x="3667125" y="5900738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Main-Pattern</a:t>
            </a:r>
          </a:p>
        </p:txBody>
      </p:sp>
      <p:sp>
        <p:nvSpPr>
          <p:cNvPr id="18499" name="Text Box 244"/>
          <p:cNvSpPr txBox="1">
            <a:spLocks noChangeArrowheads="1"/>
          </p:cNvSpPr>
          <p:nvPr/>
        </p:nvSpPr>
        <p:spPr bwMode="auto">
          <a:xfrm>
            <a:off x="5110163" y="5900738"/>
            <a:ext cx="1519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Post-Pattern</a:t>
            </a:r>
          </a:p>
        </p:txBody>
      </p:sp>
      <p:sp>
        <p:nvSpPr>
          <p:cNvPr id="18500" name="AutoShape 245"/>
          <p:cNvSpPr>
            <a:spLocks/>
          </p:cNvSpPr>
          <p:nvPr/>
        </p:nvSpPr>
        <p:spPr bwMode="auto">
          <a:xfrm rot="-5400000">
            <a:off x="3346450" y="2859088"/>
            <a:ext cx="179387" cy="719138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8501" name="Text Box 246"/>
          <p:cNvSpPr txBox="1">
            <a:spLocks noChangeArrowheads="1"/>
          </p:cNvSpPr>
          <p:nvPr/>
        </p:nvSpPr>
        <p:spPr bwMode="auto">
          <a:xfrm>
            <a:off x="2613025" y="3308350"/>
            <a:ext cx="132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Pre-Pattern</a:t>
            </a:r>
          </a:p>
        </p:txBody>
      </p:sp>
      <p:sp>
        <p:nvSpPr>
          <p:cNvPr id="18503" name="Text Box 248"/>
          <p:cNvSpPr txBox="1">
            <a:spLocks noChangeArrowheads="1"/>
          </p:cNvSpPr>
          <p:nvPr/>
        </p:nvSpPr>
        <p:spPr bwMode="auto">
          <a:xfrm>
            <a:off x="4368800" y="3308350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Main-Pattern</a:t>
            </a:r>
          </a:p>
        </p:txBody>
      </p:sp>
      <p:sp>
        <p:nvSpPr>
          <p:cNvPr id="18505" name="Text Box 250"/>
          <p:cNvSpPr txBox="1">
            <a:spLocks noChangeArrowheads="1"/>
          </p:cNvSpPr>
          <p:nvPr/>
        </p:nvSpPr>
        <p:spPr bwMode="auto">
          <a:xfrm>
            <a:off x="6435725" y="3308350"/>
            <a:ext cx="1520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Post-Pattern</a:t>
            </a:r>
          </a:p>
        </p:txBody>
      </p:sp>
      <p:sp>
        <p:nvSpPr>
          <p:cNvPr id="18551" name="AutoShape 245"/>
          <p:cNvSpPr>
            <a:spLocks/>
          </p:cNvSpPr>
          <p:nvPr/>
        </p:nvSpPr>
        <p:spPr bwMode="auto">
          <a:xfrm rot="-5400000">
            <a:off x="4935538" y="2854325"/>
            <a:ext cx="179388" cy="719137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8552" name="AutoShape 245"/>
          <p:cNvSpPr>
            <a:spLocks/>
          </p:cNvSpPr>
          <p:nvPr/>
        </p:nvSpPr>
        <p:spPr bwMode="auto">
          <a:xfrm rot="-5400000">
            <a:off x="6772275" y="2862263"/>
            <a:ext cx="179387" cy="719138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8553" name="AutoShape 245"/>
          <p:cNvSpPr>
            <a:spLocks/>
          </p:cNvSpPr>
          <p:nvPr/>
        </p:nvSpPr>
        <p:spPr bwMode="auto">
          <a:xfrm rot="-5400000">
            <a:off x="3203575" y="5435600"/>
            <a:ext cx="179388" cy="719138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8554" name="AutoShape 245"/>
          <p:cNvSpPr>
            <a:spLocks/>
          </p:cNvSpPr>
          <p:nvPr/>
        </p:nvSpPr>
        <p:spPr bwMode="auto">
          <a:xfrm rot="-5400000">
            <a:off x="4359275" y="5437188"/>
            <a:ext cx="179387" cy="719138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8555" name="AutoShape 245"/>
          <p:cNvSpPr>
            <a:spLocks/>
          </p:cNvSpPr>
          <p:nvPr/>
        </p:nvSpPr>
        <p:spPr bwMode="auto">
          <a:xfrm rot="-5400000">
            <a:off x="5548313" y="5435600"/>
            <a:ext cx="179388" cy="719137"/>
          </a:xfrm>
          <a:prstGeom prst="leftBrace">
            <a:avLst>
              <a:gd name="adj1" fmla="val 33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 4"/>
          <p:cNvSpPr/>
          <p:nvPr/>
        </p:nvSpPr>
        <p:spPr bwMode="auto">
          <a:xfrm>
            <a:off x="1965053" y="1268760"/>
            <a:ext cx="3313932" cy="4356484"/>
          </a:xfrm>
          <a:prstGeom prst="parallelogram">
            <a:avLst/>
          </a:prstGeom>
          <a:solidFill>
            <a:srgbClr val="FFFF99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769093" lon="8236608" rev="12820991"/>
            </a:camera>
            <a:lightRig rig="threePt" dir="t"/>
          </a:scene3d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2" name="Rechteck 41"/>
          <p:cNvSpPr/>
          <p:nvPr/>
        </p:nvSpPr>
        <p:spPr bwMode="auto">
          <a:xfrm>
            <a:off x="2143509" y="2406370"/>
            <a:ext cx="1838325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further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grouping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itel 42"/>
          <p:cNvSpPr>
            <a:spLocks noGrp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smtClean="0"/>
              <a:t>Contents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endParaRPr lang="de-DE" dirty="0"/>
          </a:p>
        </p:txBody>
      </p:sp>
      <p:sp>
        <p:nvSpPr>
          <p:cNvPr id="4" name="Parallelogramm 3"/>
          <p:cNvSpPr/>
          <p:nvPr/>
        </p:nvSpPr>
        <p:spPr bwMode="auto">
          <a:xfrm>
            <a:off x="4341317" y="1268760"/>
            <a:ext cx="4392488" cy="4356484"/>
          </a:xfrm>
          <a:prstGeom prst="parallelogram">
            <a:avLst/>
          </a:prstGeom>
          <a:solidFill>
            <a:srgbClr val="0070C0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769089" lon="8236607" rev="12820992"/>
            </a:camera>
            <a:lightRig rig="threePt" dir="t"/>
          </a:scene3d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hteck 3"/>
          <p:cNvSpPr>
            <a:spLocks noChangeArrowheads="1"/>
          </p:cNvSpPr>
          <p:nvPr/>
        </p:nvSpPr>
        <p:spPr bwMode="auto">
          <a:xfrm>
            <a:off x="2145098" y="2709156"/>
            <a:ext cx="395287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Inj</a:t>
            </a:r>
          </a:p>
        </p:txBody>
      </p:sp>
      <p:sp>
        <p:nvSpPr>
          <p:cNvPr id="7" name="Rechteck 8"/>
          <p:cNvSpPr>
            <a:spLocks noChangeArrowheads="1"/>
          </p:cNvSpPr>
          <p:nvPr/>
        </p:nvSpPr>
        <p:spPr bwMode="auto">
          <a:xfrm>
            <a:off x="2540385" y="2709156"/>
            <a:ext cx="973138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Rampe</a:t>
            </a:r>
          </a:p>
        </p:txBody>
      </p:sp>
      <p:sp>
        <p:nvSpPr>
          <p:cNvPr id="8" name="Rechteck 9"/>
          <p:cNvSpPr>
            <a:spLocks noChangeArrowheads="1"/>
          </p:cNvSpPr>
          <p:nvPr/>
        </p:nvSpPr>
        <p:spPr bwMode="auto">
          <a:xfrm>
            <a:off x="3513523" y="2709156"/>
            <a:ext cx="468312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Ext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981835" y="2709156"/>
            <a:ext cx="971550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de-DE" sz="1400"/>
              <a:t>Beam-out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2460" y="2672643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2000"/>
              <a:t>SIS18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784735" y="3398131"/>
            <a:ext cx="1728788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en-US" sz="1400"/>
              <a:t>Beam-Out</a:t>
            </a:r>
          </a:p>
        </p:txBody>
      </p:sp>
      <p:sp>
        <p:nvSpPr>
          <p:cNvPr id="12" name="Rechteck 19"/>
          <p:cNvSpPr>
            <a:spLocks noChangeArrowheads="1"/>
          </p:cNvSpPr>
          <p:nvPr/>
        </p:nvSpPr>
        <p:spPr bwMode="auto">
          <a:xfrm>
            <a:off x="3513523" y="3398131"/>
            <a:ext cx="468312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Tfr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981835" y="3398131"/>
            <a:ext cx="2339975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de-DE" sz="1400"/>
              <a:t>Beam-out</a:t>
            </a:r>
          </a:p>
        </p:txBody>
      </p:sp>
      <p:sp>
        <p:nvSpPr>
          <p:cNvPr id="14" name="Rechteck 23"/>
          <p:cNvSpPr>
            <a:spLocks noChangeArrowheads="1"/>
          </p:cNvSpPr>
          <p:nvPr/>
        </p:nvSpPr>
        <p:spPr bwMode="auto">
          <a:xfrm>
            <a:off x="6321810" y="3398131"/>
            <a:ext cx="468313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Tfr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6790123" y="3398131"/>
            <a:ext cx="2484437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de-DE" sz="1400"/>
              <a:t>Beam-out</a:t>
            </a:r>
          </a:p>
        </p:txBody>
      </p:sp>
      <p:sp>
        <p:nvSpPr>
          <p:cNvPr id="16" name="Textfeld 25"/>
          <p:cNvSpPr txBox="1">
            <a:spLocks noChangeArrowheads="1"/>
          </p:cNvSpPr>
          <p:nvPr/>
        </p:nvSpPr>
        <p:spPr bwMode="auto">
          <a:xfrm>
            <a:off x="92460" y="3356856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2000"/>
              <a:t>T1S1..T1S4</a:t>
            </a:r>
          </a:p>
        </p:txBody>
      </p:sp>
      <p:sp>
        <p:nvSpPr>
          <p:cNvPr id="17" name="Rechteck 26"/>
          <p:cNvSpPr>
            <a:spLocks noChangeArrowheads="1"/>
          </p:cNvSpPr>
          <p:nvPr/>
        </p:nvSpPr>
        <p:spPr bwMode="auto">
          <a:xfrm>
            <a:off x="4953385" y="2709156"/>
            <a:ext cx="395288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Inj</a:t>
            </a:r>
          </a:p>
        </p:txBody>
      </p:sp>
      <p:sp>
        <p:nvSpPr>
          <p:cNvPr id="18" name="Rechteck 27"/>
          <p:cNvSpPr>
            <a:spLocks noChangeArrowheads="1"/>
          </p:cNvSpPr>
          <p:nvPr/>
        </p:nvSpPr>
        <p:spPr bwMode="auto">
          <a:xfrm>
            <a:off x="5348673" y="2709156"/>
            <a:ext cx="973137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Rampe</a:t>
            </a:r>
          </a:p>
        </p:txBody>
      </p:sp>
      <p:sp>
        <p:nvSpPr>
          <p:cNvPr id="19" name="Rechteck 28"/>
          <p:cNvSpPr>
            <a:spLocks noChangeArrowheads="1"/>
          </p:cNvSpPr>
          <p:nvPr/>
        </p:nvSpPr>
        <p:spPr bwMode="auto">
          <a:xfrm>
            <a:off x="6321810" y="2709156"/>
            <a:ext cx="468313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Ext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6790123" y="2709156"/>
            <a:ext cx="971550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de-DE" sz="1400"/>
              <a:t>Beam-out</a:t>
            </a:r>
          </a:p>
        </p:txBody>
      </p:sp>
      <p:cxnSp>
        <p:nvCxnSpPr>
          <p:cNvPr id="21" name="Gerade Verbindung mit Pfeil 6"/>
          <p:cNvCxnSpPr>
            <a:cxnSpLocks noChangeShapeType="1"/>
          </p:cNvCxnSpPr>
          <p:nvPr/>
        </p:nvCxnSpPr>
        <p:spPr bwMode="auto">
          <a:xfrm flipV="1">
            <a:off x="3532573" y="3040943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32"/>
          <p:cNvCxnSpPr>
            <a:cxnSpLocks noChangeShapeType="1"/>
          </p:cNvCxnSpPr>
          <p:nvPr/>
        </p:nvCxnSpPr>
        <p:spPr bwMode="auto">
          <a:xfrm flipV="1">
            <a:off x="3945323" y="3042531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33"/>
          <p:cNvCxnSpPr>
            <a:cxnSpLocks noChangeShapeType="1"/>
          </p:cNvCxnSpPr>
          <p:nvPr/>
        </p:nvCxnSpPr>
        <p:spPr bwMode="auto">
          <a:xfrm flipV="1">
            <a:off x="6358323" y="3040943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34"/>
          <p:cNvCxnSpPr>
            <a:cxnSpLocks noChangeShapeType="1"/>
          </p:cNvCxnSpPr>
          <p:nvPr/>
        </p:nvCxnSpPr>
        <p:spPr bwMode="auto">
          <a:xfrm flipV="1">
            <a:off x="6771073" y="3042531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hteck 35"/>
          <p:cNvSpPr>
            <a:spLocks noChangeArrowheads="1"/>
          </p:cNvSpPr>
          <p:nvPr/>
        </p:nvSpPr>
        <p:spPr bwMode="auto">
          <a:xfrm>
            <a:off x="3513523" y="4129968"/>
            <a:ext cx="468312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Inj</a:t>
            </a:r>
          </a:p>
        </p:txBody>
      </p:sp>
      <p:sp>
        <p:nvSpPr>
          <p:cNvPr id="26" name="Rechteck 36"/>
          <p:cNvSpPr>
            <a:spLocks noChangeArrowheads="1"/>
          </p:cNvSpPr>
          <p:nvPr/>
        </p:nvSpPr>
        <p:spPr bwMode="auto">
          <a:xfrm>
            <a:off x="3981835" y="4129968"/>
            <a:ext cx="971550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Rampe</a:t>
            </a:r>
          </a:p>
        </p:txBody>
      </p:sp>
      <p:sp>
        <p:nvSpPr>
          <p:cNvPr id="27" name="Rechteck 37"/>
          <p:cNvSpPr>
            <a:spLocks noChangeArrowheads="1"/>
          </p:cNvSpPr>
          <p:nvPr/>
        </p:nvSpPr>
        <p:spPr bwMode="auto">
          <a:xfrm>
            <a:off x="4953385" y="4129968"/>
            <a:ext cx="252413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E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5205798" y="4129968"/>
            <a:ext cx="1116012" cy="314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r>
              <a:rPr lang="en-US" sz="1400"/>
              <a:t>Beam-out</a:t>
            </a:r>
            <a:endParaRPr lang="de-DE" sz="1400"/>
          </a:p>
        </p:txBody>
      </p:sp>
      <p:sp>
        <p:nvSpPr>
          <p:cNvPr id="29" name="Textfeld 39"/>
          <p:cNvSpPr txBox="1">
            <a:spLocks noChangeArrowheads="1"/>
          </p:cNvSpPr>
          <p:nvPr/>
        </p:nvSpPr>
        <p:spPr bwMode="auto">
          <a:xfrm>
            <a:off x="92460" y="4098218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2000"/>
              <a:t>SIS100</a:t>
            </a:r>
          </a:p>
        </p:txBody>
      </p:sp>
      <p:sp>
        <p:nvSpPr>
          <p:cNvPr id="30" name="Rechteck 40"/>
          <p:cNvSpPr>
            <a:spLocks noChangeArrowheads="1"/>
          </p:cNvSpPr>
          <p:nvPr/>
        </p:nvSpPr>
        <p:spPr bwMode="auto">
          <a:xfrm>
            <a:off x="6321810" y="4129968"/>
            <a:ext cx="468313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Inj</a:t>
            </a:r>
          </a:p>
        </p:txBody>
      </p:sp>
      <p:sp>
        <p:nvSpPr>
          <p:cNvPr id="31" name="Rechteck 41"/>
          <p:cNvSpPr>
            <a:spLocks noChangeArrowheads="1"/>
          </p:cNvSpPr>
          <p:nvPr/>
        </p:nvSpPr>
        <p:spPr bwMode="auto">
          <a:xfrm>
            <a:off x="6790123" y="4129968"/>
            <a:ext cx="971550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Rampe</a:t>
            </a:r>
          </a:p>
        </p:txBody>
      </p:sp>
      <p:sp>
        <p:nvSpPr>
          <p:cNvPr id="32" name="Rechteck 42"/>
          <p:cNvSpPr>
            <a:spLocks noChangeArrowheads="1"/>
          </p:cNvSpPr>
          <p:nvPr/>
        </p:nvSpPr>
        <p:spPr bwMode="auto">
          <a:xfrm>
            <a:off x="7761673" y="4129968"/>
            <a:ext cx="1497012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Extraktion</a:t>
            </a:r>
          </a:p>
        </p:txBody>
      </p:sp>
      <p:cxnSp>
        <p:nvCxnSpPr>
          <p:cNvPr id="33" name="Gerade Verbindung mit Pfeil 47"/>
          <p:cNvCxnSpPr>
            <a:cxnSpLocks noChangeShapeType="1"/>
          </p:cNvCxnSpPr>
          <p:nvPr/>
        </p:nvCxnSpPr>
        <p:spPr bwMode="auto">
          <a:xfrm flipV="1">
            <a:off x="3532573" y="3750556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48"/>
          <p:cNvCxnSpPr>
            <a:cxnSpLocks noChangeShapeType="1"/>
          </p:cNvCxnSpPr>
          <p:nvPr/>
        </p:nvCxnSpPr>
        <p:spPr bwMode="auto">
          <a:xfrm flipV="1">
            <a:off x="3945323" y="3753731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49"/>
          <p:cNvCxnSpPr>
            <a:cxnSpLocks noChangeShapeType="1"/>
          </p:cNvCxnSpPr>
          <p:nvPr/>
        </p:nvCxnSpPr>
        <p:spPr bwMode="auto">
          <a:xfrm flipV="1">
            <a:off x="6340860" y="3750556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50"/>
          <p:cNvCxnSpPr>
            <a:cxnSpLocks noChangeShapeType="1"/>
          </p:cNvCxnSpPr>
          <p:nvPr/>
        </p:nvCxnSpPr>
        <p:spPr bwMode="auto">
          <a:xfrm flipV="1">
            <a:off x="6753610" y="3753731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hteck 36"/>
          <p:cNvSpPr/>
          <p:nvPr/>
        </p:nvSpPr>
        <p:spPr bwMode="auto">
          <a:xfrm>
            <a:off x="2397510" y="4129968"/>
            <a:ext cx="1116013" cy="307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de-DE" sz="1400" dirty="0"/>
          </a:p>
        </p:txBody>
      </p:sp>
      <p:sp>
        <p:nvSpPr>
          <p:cNvPr id="38" name="Rechteck 37"/>
          <p:cNvSpPr/>
          <p:nvPr/>
        </p:nvSpPr>
        <p:spPr bwMode="auto">
          <a:xfrm>
            <a:off x="1586298" y="2707568"/>
            <a:ext cx="557212" cy="307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de-DE" sz="1400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9258685" y="4129968"/>
            <a:ext cx="558800" cy="307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de-DE" sz="1400" dirty="0"/>
          </a:p>
        </p:txBody>
      </p:sp>
      <p:sp>
        <p:nvSpPr>
          <p:cNvPr id="40" name="Textfeld 56"/>
          <p:cNvSpPr txBox="1">
            <a:spLocks noChangeArrowheads="1"/>
          </p:cNvSpPr>
          <p:nvPr/>
        </p:nvSpPr>
        <p:spPr bwMode="auto">
          <a:xfrm>
            <a:off x="2001057" y="1880828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2000" dirty="0"/>
              <a:t>BPC 1</a:t>
            </a:r>
          </a:p>
        </p:txBody>
      </p:sp>
      <p:sp>
        <p:nvSpPr>
          <p:cNvPr id="41" name="Textfeld 57"/>
          <p:cNvSpPr txBox="1">
            <a:spLocks noChangeArrowheads="1"/>
          </p:cNvSpPr>
          <p:nvPr/>
        </p:nvSpPr>
        <p:spPr bwMode="auto">
          <a:xfrm>
            <a:off x="4737361" y="1876822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2000" dirty="0"/>
              <a:t>BPC 2</a:t>
            </a:r>
          </a:p>
        </p:txBody>
      </p:sp>
    </p:spTree>
    <p:extLst>
      <p:ext uri="{BB962C8B-B14F-4D97-AF65-F5344CB8AC3E}">
        <p14:creationId xmlns:p14="http://schemas.microsoft.com/office/powerpoint/2010/main" val="22219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906000" cy="11096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Agenda</a:t>
            </a:r>
            <a:endParaRPr lang="en-US" dirty="0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60338" y="1263650"/>
            <a:ext cx="9634537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>
                <a:solidFill>
                  <a:schemeClr val="bg2"/>
                </a:solidFill>
              </a:rPr>
              <a:t>Operation </a:t>
            </a:r>
            <a:r>
              <a:rPr lang="de-DE" sz="2400" dirty="0" err="1">
                <a:solidFill>
                  <a:schemeClr val="bg2"/>
                </a:solidFill>
              </a:rPr>
              <a:t>of</a:t>
            </a:r>
            <a:r>
              <a:rPr lang="de-DE" sz="2400" dirty="0">
                <a:solidFill>
                  <a:schemeClr val="bg2"/>
                </a:solidFill>
              </a:rPr>
              <a:t> </a:t>
            </a:r>
            <a:r>
              <a:rPr lang="de-DE" sz="2400" dirty="0" err="1">
                <a:solidFill>
                  <a:schemeClr val="bg2"/>
                </a:solidFill>
              </a:rPr>
              <a:t>the</a:t>
            </a:r>
            <a:r>
              <a:rPr lang="de-DE" sz="2400" dirty="0">
                <a:solidFill>
                  <a:schemeClr val="bg2"/>
                </a:solidFill>
              </a:rPr>
              <a:t> FAIR </a:t>
            </a:r>
            <a:r>
              <a:rPr lang="de-DE" sz="2400" dirty="0" err="1">
                <a:solidFill>
                  <a:schemeClr val="bg2"/>
                </a:solidFill>
              </a:rPr>
              <a:t>facility</a:t>
            </a:r>
            <a:endParaRPr lang="de-DE" sz="2400" dirty="0">
              <a:solidFill>
                <a:schemeClr val="bg2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smtClean="0"/>
              <a:t>Timing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System</a:t>
            </a:r>
          </a:p>
          <a:p>
            <a:pPr marL="342900" indent="-342900" algn="l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 err="1" smtClean="0">
                <a:solidFill>
                  <a:schemeClr val="bg2"/>
                </a:solidFill>
              </a:rPr>
              <a:t>Requirements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for</a:t>
            </a:r>
            <a:r>
              <a:rPr lang="de-DE" sz="2400" dirty="0" smtClean="0">
                <a:solidFill>
                  <a:schemeClr val="bg2"/>
                </a:solidFill>
              </a:rPr>
              <a:t> FESA</a:t>
            </a:r>
            <a:endParaRPr lang="de-D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71438"/>
            <a:ext cx="9906000" cy="1109662"/>
          </a:xfrm>
        </p:spPr>
        <p:txBody>
          <a:bodyPr/>
          <a:lstStyle/>
          <a:p>
            <a:r>
              <a:rPr lang="de-DE" dirty="0" smtClean="0"/>
              <a:t>FAIR </a:t>
            </a:r>
            <a:r>
              <a:rPr lang="de-DE" dirty="0" err="1" smtClean="0"/>
              <a:t>Control</a:t>
            </a:r>
            <a:r>
              <a:rPr lang="de-DE" dirty="0" smtClean="0"/>
              <a:t> System </a:t>
            </a:r>
            <a:r>
              <a:rPr lang="de-DE" dirty="0" err="1" smtClean="0"/>
              <a:t>stack</a:t>
            </a:r>
            <a:endParaRPr lang="de-DE" dirty="0"/>
          </a:p>
        </p:txBody>
      </p:sp>
      <p:pic>
        <p:nvPicPr>
          <p:cNvPr id="6" name="Picture 4" descr="Architecture_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78" y="1369890"/>
            <a:ext cx="7596844" cy="47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Presentation">
  <a:themeElements>
    <a:clrScheme name="FAIR-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IR-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IR-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A4-Papier (210x297 mm)</PresentationFormat>
  <Paragraphs>120</Paragraphs>
  <Slides>13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FAIR-Presentation</vt:lpstr>
      <vt:lpstr>Visio</vt:lpstr>
      <vt:lpstr>PowerPoint-Präsentation</vt:lpstr>
      <vt:lpstr>Agenda</vt:lpstr>
      <vt:lpstr>FAIR facility</vt:lpstr>
      <vt:lpstr>Operation of the FAIR facility</vt:lpstr>
      <vt:lpstr>Terminology</vt:lpstr>
      <vt:lpstr>Example for two active patterns</vt:lpstr>
      <vt:lpstr>Contents of beam production chains</vt:lpstr>
      <vt:lpstr>Agenda</vt:lpstr>
      <vt:lpstr>FAIR Control System stack</vt:lpstr>
      <vt:lpstr>Planning of synchronized executions</vt:lpstr>
      <vt:lpstr>Timing System from an outside perspective</vt:lpstr>
      <vt:lpstr>Agenda</vt:lpstr>
      <vt:lpstr>Requirements for FESA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Control System - Overview</dc:title>
  <dc:creator>J.Fitzek@gsi.de</dc:creator>
  <cp:lastModifiedBy>Fitzek, Jutta</cp:lastModifiedBy>
  <cp:revision>560</cp:revision>
  <cp:lastPrinted>2012-11-20T11:25:11Z</cp:lastPrinted>
  <dcterms:created xsi:type="dcterms:W3CDTF">2011-09-23T08:06:21Z</dcterms:created>
  <dcterms:modified xsi:type="dcterms:W3CDTF">2012-11-27T07:46:45Z</dcterms:modified>
</cp:coreProperties>
</file>