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77" r:id="rId4"/>
    <p:sldId id="278" r:id="rId5"/>
    <p:sldId id="279" r:id="rId6"/>
    <p:sldId id="282" r:id="rId7"/>
    <p:sldId id="280" r:id="rId8"/>
    <p:sldId id="283" r:id="rId9"/>
    <p:sldId id="271" r:id="rId10"/>
    <p:sldId id="272" r:id="rId11"/>
    <p:sldId id="284" r:id="rId12"/>
    <p:sldId id="281" r:id="rId13"/>
    <p:sldId id="287" r:id="rId14"/>
    <p:sldId id="286" r:id="rId15"/>
    <p:sldId id="273" r:id="rId16"/>
    <p:sldId id="274" r:id="rId17"/>
    <p:sldId id="257" r:id="rId18"/>
    <p:sldId id="258" r:id="rId19"/>
    <p:sldId id="263" r:id="rId20"/>
    <p:sldId id="285" r:id="rId21"/>
    <p:sldId id="262" r:id="rId22"/>
    <p:sldId id="276" r:id="rId2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7AB29"/>
    <a:srgbClr val="00FF00"/>
    <a:srgbClr val="93FFC4"/>
    <a:srgbClr val="00D25F"/>
    <a:srgbClr val="0000FF"/>
    <a:srgbClr val="004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87685" autoAdjust="0"/>
  </p:normalViewPr>
  <p:slideViewPr>
    <p:cSldViewPr snapToGrid="0" snapToObjects="1">
      <p:cViewPr varScale="1">
        <p:scale>
          <a:sx n="98" d="100"/>
          <a:sy n="9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s-ES"/>
              <a:t>27/05/2013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501430-90BB-49EC-96B9-0C85008AF6E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s-ES"/>
              <a:t>27/05/2013</a:t>
            </a:r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F2A99B-6F2F-4895-8F3B-1F0B2725B4B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27008-3210-4595-9A0A-0A5732C96B6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/>
          </a:p>
        </p:txBody>
      </p:sp>
      <p:sp>
        <p:nvSpPr>
          <p:cNvPr id="1536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324F8-CF27-4757-B9C3-EDE0DD21D6D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/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D2172F-F96D-47F9-B4DD-5CB51930640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/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CERN BE/CO</a:t>
            </a:r>
          </a:p>
        </p:txBody>
      </p:sp>
      <p:sp>
        <p:nvSpPr>
          <p:cNvPr id="35846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FESA: Introduction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E0DD2-B8BB-4B0E-BE40-CF282C562EA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/>
          </a:p>
        </p:txBody>
      </p:sp>
      <p:sp>
        <p:nvSpPr>
          <p:cNvPr id="37892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CDD30-5EFC-484A-A646-DB8331DA42B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/>
          </a:p>
        </p:txBody>
      </p:sp>
      <p:sp>
        <p:nvSpPr>
          <p:cNvPr id="39940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CE6B91-D603-4F32-8CB8-F8B5192960F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/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472B2F-5046-4160-94B8-4C5BF7AE51F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/>
          </a:p>
        </p:txBody>
      </p:sp>
      <p:sp>
        <p:nvSpPr>
          <p:cNvPr id="44036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88CE23-DB05-4F27-8005-185EA630221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/>
          </a:p>
        </p:txBody>
      </p:sp>
      <p:sp>
        <p:nvSpPr>
          <p:cNvPr id="4608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7BE61-7A38-427F-B5AA-FE8FB0A1E18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/>
          </a:p>
        </p:txBody>
      </p:sp>
      <p:sp>
        <p:nvSpPr>
          <p:cNvPr id="48132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5DE59E-8622-4407-8E34-DECF0621D9E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/>
          </a:p>
        </p:txBody>
      </p:sp>
      <p:sp>
        <p:nvSpPr>
          <p:cNvPr id="50180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EE5C8-E5E0-412B-ADEF-A311F606241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/>
          </a:p>
        </p:txBody>
      </p:sp>
      <p:sp>
        <p:nvSpPr>
          <p:cNvPr id="52228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F13220-682F-45A1-9C5F-223111B8DEC8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CERN BE/CO</a:t>
            </a:r>
          </a:p>
        </p:txBody>
      </p:sp>
      <p:sp>
        <p:nvSpPr>
          <p:cNvPr id="17414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FESA: Introduction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B1C6D-AD9E-4A70-A6E1-18BC99D02F1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/>
          </a:p>
        </p:txBody>
      </p:sp>
      <p:sp>
        <p:nvSpPr>
          <p:cNvPr id="54276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  <p:sp>
        <p:nvSpPr>
          <p:cNvPr id="54277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CERN BE/CO</a:t>
            </a:r>
          </a:p>
        </p:txBody>
      </p:sp>
      <p:sp>
        <p:nvSpPr>
          <p:cNvPr id="54278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FESA: Introduction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C20FF-8FD6-43F1-AF55-E2D368A4C05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/>
          </a:p>
        </p:txBody>
      </p:sp>
      <p:sp>
        <p:nvSpPr>
          <p:cNvPr id="5632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B0B1D3-8401-428A-802A-52A9382ACE7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/>
          </a:p>
        </p:txBody>
      </p:sp>
      <p:sp>
        <p:nvSpPr>
          <p:cNvPr id="58372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E2F11A-6A05-490F-B10B-EBB753290E8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DFEAD-3D5C-4F5B-9392-15822728942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/>
          </a:p>
        </p:txBody>
      </p:sp>
      <p:sp>
        <p:nvSpPr>
          <p:cNvPr id="21508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E7D118-F17B-4506-9EC9-3BF544AF744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/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6E821-D8EE-4F08-9089-2BAF97C09C1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/>
          </a:p>
        </p:txBody>
      </p:sp>
      <p:sp>
        <p:nvSpPr>
          <p:cNvPr id="25604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CERN BE/CO</a:t>
            </a:r>
          </a:p>
        </p:txBody>
      </p:sp>
      <p:sp>
        <p:nvSpPr>
          <p:cNvPr id="25606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FESA: Introduction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81B749-1752-4AC1-8B34-14C84D5BE96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/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D57BCB-12C2-4D1E-BD25-7859B56D0CC8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/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CERN BE/CO</a:t>
            </a:r>
          </a:p>
        </p:txBody>
      </p:sp>
      <p:sp>
        <p:nvSpPr>
          <p:cNvPr id="29702" name="Header Placeholder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mtClean="0"/>
              <a:t>FESA: Introduction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0E7C-5A09-4B81-9243-65925174BF6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/>
          </a:p>
        </p:txBody>
      </p:sp>
      <p:sp>
        <p:nvSpPr>
          <p:cNvPr id="31748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27/05/2013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2" descr="BE-Controls.jpg"/>
          <p:cNvPicPr>
            <a:picLocks noChangeAspect="1"/>
          </p:cNvPicPr>
          <p:nvPr userDrawn="1"/>
        </p:nvPicPr>
        <p:blipFill>
          <a:blip r:embed="rId2">
            <a:alphaModFix amt="76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556" y="6235700"/>
            <a:ext cx="3632200" cy="62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403" y="2400232"/>
            <a:ext cx="7542212" cy="1013012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noProof="0" dirty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403" y="4007088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Formatvorlage des Untertitelmasters durch Klicken bearbeiten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56B1F4-CA8B-41AE-B4C2-E27E98E99D1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cnical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8" descr="BE-Controls.jpg"/>
          <p:cNvPicPr>
            <a:picLocks noChangeAspect="1"/>
          </p:cNvPicPr>
          <p:nvPr userDrawn="1"/>
        </p:nvPicPr>
        <p:blipFill>
          <a:blip r:embed="rId3">
            <a:alphaModFix amt="76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6353592"/>
            <a:ext cx="2944091" cy="504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3225" indent="-403225">
              <a:buSzPct val="100000"/>
              <a:buFontTx/>
              <a:buBlip>
                <a:blip r:embed="rId4"/>
              </a:buBlip>
              <a:defRPr baseline="0"/>
            </a:lvl1pPr>
            <a:lvl2pPr marL="806450" indent="-403225">
              <a:buSzPct val="100000"/>
              <a:buFontTx/>
              <a:buBlip>
                <a:blip r:embed="rId4"/>
              </a:buBlip>
              <a:defRPr/>
            </a:lvl2pPr>
            <a:lvl3pPr marL="1143000" indent="-336550">
              <a:buSzPct val="100000"/>
              <a:buFontTx/>
              <a:buBlip>
                <a:blip r:embed="rId4"/>
              </a:buBlip>
              <a:defRPr/>
            </a:lvl3pPr>
            <a:lvl4pPr marL="1492250" indent="-349250">
              <a:buSzPct val="100000"/>
              <a:buFontTx/>
              <a:buBlip>
                <a:blip r:embed="rId5"/>
              </a:buBlip>
              <a:defRPr/>
            </a:lvl4pPr>
            <a:lvl5pPr marL="1828800" indent="-336550">
              <a:buSzPct val="100000"/>
              <a:buFontTx/>
              <a:buBlip>
                <a:blip r:embed="rId4"/>
              </a:buBlip>
              <a:defRPr/>
            </a:lvl5pPr>
          </a:lstStyle>
          <a:p>
            <a:pPr lvl="0"/>
            <a:r>
              <a:rPr lang="en-US" noProof="0" dirty="0" smtClean="0"/>
              <a:t>Textmasterformate durch Klicken bearbeiten</a:t>
            </a:r>
          </a:p>
          <a:p>
            <a:pPr lvl="1"/>
            <a:r>
              <a:rPr lang="en-US" noProof="0" dirty="0" smtClean="0"/>
              <a:t>Zweite Ebene</a:t>
            </a:r>
          </a:p>
          <a:p>
            <a:pPr lvl="2"/>
            <a:r>
              <a:rPr lang="en-US" noProof="0" dirty="0" smtClean="0"/>
              <a:t>Dritte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1586-ED7F-4388-8EAB-7870F5CE8B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31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107950"/>
            <a:ext cx="75819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Title</a:t>
            </a:r>
            <a:endParaRPr 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82775"/>
            <a:ext cx="75819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Level 1</a:t>
            </a:r>
          </a:p>
          <a:p>
            <a:pPr lvl="1"/>
            <a:r>
              <a:rPr lang="es-ES_tradnl" smtClean="0"/>
              <a:t>Level 2</a:t>
            </a:r>
          </a:p>
          <a:p>
            <a:pPr lvl="2"/>
            <a:r>
              <a:rPr lang="es-ES_tradnl" smtClean="0"/>
              <a:t>Level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4394E46-682F-4CDD-A038-075CF68967A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29" name="Imagen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olibri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0350" y="107950"/>
            <a:ext cx="1157288" cy="1155700"/>
          </a:xfrm>
          <a:prstGeom prst="rect">
            <a:avLst/>
          </a:prstGeom>
          <a:ln>
            <a:solidFill>
              <a:srgbClr val="4F81BD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bg1"/>
          </a:solidFill>
          <a:latin typeface="Candara" pitchFamily="34" charset="0"/>
        </a:defRPr>
      </a:lvl9pPr>
    </p:titleStyle>
    <p:bodyStyle>
      <a:lvl1pPr marL="403225" indent="-403225" algn="l" rtl="0" eaLnBrk="0" fontAlgn="base" hangingPunct="0">
        <a:spcBef>
          <a:spcPts val="2000"/>
        </a:spcBef>
        <a:spcAft>
          <a:spcPct val="0"/>
        </a:spcAft>
        <a:buSzPct val="100000"/>
        <a:buBlip>
          <a:blip r:embed="rId6"/>
        </a:buBlip>
        <a:defRPr sz="24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806450" indent="-403225" algn="l" rtl="0" eaLnBrk="0" fontAlgn="base" hangingPunct="0">
        <a:spcBef>
          <a:spcPts val="600"/>
        </a:spcBef>
        <a:spcAft>
          <a:spcPct val="0"/>
        </a:spcAft>
        <a:buSzPct val="100000"/>
        <a:buBlip>
          <a:blip r:embed="rId6"/>
        </a:buBlip>
        <a:defRPr sz="22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336550" algn="l" rtl="0" eaLnBrk="0" fontAlgn="base" hangingPunct="0">
        <a:spcBef>
          <a:spcPts val="600"/>
        </a:spcBef>
        <a:spcAft>
          <a:spcPct val="0"/>
        </a:spcAft>
        <a:buSzPct val="100000"/>
        <a:buBlip>
          <a:blip r:embed="rId6"/>
        </a:buBlip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492250" indent="-349250" algn="l" rtl="0" eaLnBrk="0" fontAlgn="base" hangingPunct="0">
        <a:spcBef>
          <a:spcPts val="600"/>
        </a:spcBef>
        <a:spcAft>
          <a:spcPct val="0"/>
        </a:spcAft>
        <a:buSzPct val="100000"/>
        <a:buBlip>
          <a:blip r:embed="rId6"/>
        </a:buBlip>
        <a:defRPr b="1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-336550" algn="l" rtl="0" eaLnBrk="0" fontAlgn="base" hangingPunct="0">
        <a:spcBef>
          <a:spcPts val="600"/>
        </a:spcBef>
        <a:spcAft>
          <a:spcPct val="0"/>
        </a:spcAft>
        <a:buSzPct val="100000"/>
        <a:buBlip>
          <a:blip r:embed="rId6"/>
        </a:buBlip>
        <a:defRPr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7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ctrTitle"/>
          </p:nvPr>
        </p:nvSpPr>
        <p:spPr>
          <a:xfrm>
            <a:off x="885825" y="3263900"/>
            <a:ext cx="7542213" cy="1012825"/>
          </a:xfrm>
        </p:spPr>
        <p:txBody>
          <a:bodyPr/>
          <a:lstStyle/>
          <a:p>
            <a:pPr eaLnBrk="1" hangingPunct="1"/>
            <a:r>
              <a:rPr lang="en-GB" smtClean="0"/>
              <a:t>Data consistency </a:t>
            </a:r>
            <a:br>
              <a:rPr lang="en-GB" smtClean="0"/>
            </a:br>
            <a:r>
              <a:rPr lang="en-GB" smtClean="0"/>
              <a:t>&amp;</a:t>
            </a:r>
            <a:br>
              <a:rPr lang="en-GB" smtClean="0"/>
            </a:br>
            <a:r>
              <a:rPr lang="en-GB" smtClean="0"/>
              <a:t>data store</a:t>
            </a:r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885825" y="4921250"/>
            <a:ext cx="7542213" cy="10318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FESA Advanced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FESA 3 solutions</a:t>
            </a:r>
            <a:br>
              <a:rPr lang="en-GB" smtClean="0"/>
            </a:br>
            <a:r>
              <a:rPr lang="en-GB" smtClean="0"/>
              <a:t>Acquisition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DB016-355F-4D71-8A7D-2340350F294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9463" y="1841500"/>
            <a:ext cx="7835900" cy="2182813"/>
          </a:xfrm>
          <a:prstGeom prst="rect">
            <a:avLst/>
          </a:prstGeom>
        </p:spPr>
        <p:txBody>
          <a:bodyPr bIns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SzPct val="100000"/>
              <a:buFontTx/>
              <a:buBlip>
                <a:blip r:embed="rId3"/>
              </a:buBlip>
              <a:defRPr sz="2400" b="1" kern="1200" baseline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2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0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18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1800" b="1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000" dirty="0" smtClean="0"/>
              <a:t>Acquisition flow as defined in FESA 3 is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tabLst>
                <a:tab pos="447675" algn="l"/>
              </a:tabLst>
              <a:defRPr/>
            </a:pPr>
            <a:r>
              <a:rPr lang="en-GB" sz="2000" dirty="0" smtClean="0"/>
              <a:t>	Hardware </a:t>
            </a:r>
            <a:r>
              <a:rPr lang="en-GB" sz="2000" dirty="0" smtClean="0">
                <a:sym typeface="Wingdings" pitchFamily="2" charset="2"/>
              </a:rPr>
              <a:t> RT part  </a:t>
            </a:r>
            <a:r>
              <a:rPr lang="en-GB" sz="2000" dirty="0">
                <a:sym typeface="Wingdings" pitchFamily="2" charset="2"/>
              </a:rPr>
              <a:t>Server part  </a:t>
            </a:r>
            <a:r>
              <a:rPr lang="en-GB" sz="2000" dirty="0" smtClean="0">
                <a:sym typeface="Wingdings" pitchFamily="2" charset="2"/>
              </a:rPr>
              <a:t>High-level</a:t>
            </a:r>
            <a:endParaRPr lang="en-GB" sz="2000" dirty="0" smtClean="0"/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000" dirty="0" smtClean="0"/>
              <a:t>Rolling-buffer mechanism to protect against data races</a:t>
            </a:r>
            <a:endParaRPr lang="en-GB" sz="2000" dirty="0" smtClean="0">
              <a:sym typeface="Wingdings" pitchFamily="2" charset="2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81050" y="5465763"/>
            <a:ext cx="8088313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/>
          <a:lstStyle/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000" b="1">
                <a:solidFill>
                  <a:schemeClr val="bg1"/>
                </a:solidFill>
                <a:latin typeface="Candara" pitchFamily="34" charset="0"/>
              </a:rPr>
              <a:t>Uses the cycle-stamp to select the buffer</a:t>
            </a:r>
          </a:p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000" b="1">
                <a:solidFill>
                  <a:schemeClr val="bg1"/>
                </a:solidFill>
                <a:latin typeface="Candara" pitchFamily="34" charset="0"/>
              </a:rPr>
              <a:t>Implementation hidden </a:t>
            </a:r>
            <a:r>
              <a:rPr lang="en-GB" sz="2000" b="1">
                <a:solidFill>
                  <a:schemeClr val="bg1"/>
                </a:solidFill>
                <a:latin typeface="Candara" pitchFamily="34" charset="0"/>
                <a:sym typeface="Wingdings" pitchFamily="2" charset="2"/>
              </a:rPr>
              <a:t> you don’t have access to the other buffers</a:t>
            </a:r>
            <a:endParaRPr lang="en-GB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700" y="3351213"/>
            <a:ext cx="4000500" cy="10175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1475" y="3719513"/>
            <a:ext cx="158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22688" y="4511675"/>
            <a:ext cx="224790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</a:rPr>
              <a:t>Updates for 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7825" y="4187825"/>
            <a:ext cx="1703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updates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clients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30500" y="4927600"/>
            <a:ext cx="854075" cy="265113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475" y="4737100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acquisition</a:t>
            </a:r>
          </a:p>
        </p:txBody>
      </p:sp>
      <p:cxnSp>
        <p:nvCxnSpPr>
          <p:cNvPr id="15" name="Straight Connector 14"/>
          <p:cNvCxnSpPr>
            <a:stCxn id="8" idx="1"/>
            <a:endCxn id="8" idx="3"/>
          </p:cNvCxnSpPr>
          <p:nvPr/>
        </p:nvCxnSpPr>
        <p:spPr>
          <a:xfrm>
            <a:off x="2552700" y="3860800"/>
            <a:ext cx="4000500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2700" y="4092575"/>
            <a:ext cx="4000500" cy="22225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52700" y="3609975"/>
            <a:ext cx="4000500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30500" y="4114800"/>
            <a:ext cx="3822700" cy="233363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</a:rPr>
              <a:t>Data for </a:t>
            </a:r>
            <a:r>
              <a:rPr lang="en-GB" sz="1600" dirty="0" err="1">
                <a:solidFill>
                  <a:schemeClr val="tx1"/>
                </a:solidFill>
              </a:rPr>
              <a:t>cystamp</a:t>
            </a:r>
            <a:r>
              <a:rPr lang="en-GB" sz="1600" dirty="0">
                <a:solidFill>
                  <a:schemeClr val="tx1"/>
                </a:solidFill>
              </a:rPr>
              <a:t> 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87825" y="4927600"/>
            <a:ext cx="854075" cy="265113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99125" y="4927600"/>
            <a:ext cx="854075" cy="265113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52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87825" y="3860800"/>
            <a:ext cx="2365375" cy="231775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err="1">
                <a:solidFill>
                  <a:schemeClr val="tx1"/>
                </a:solidFill>
              </a:rPr>
              <a:t>Cystamp</a:t>
            </a:r>
            <a:r>
              <a:rPr lang="en-GB" sz="1600" dirty="0">
                <a:solidFill>
                  <a:schemeClr val="tx1"/>
                </a:solidFill>
              </a:rPr>
              <a:t> 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99125" y="3627438"/>
            <a:ext cx="854075" cy="233362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52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3" name="Curved Left Arrow 22"/>
          <p:cNvSpPr/>
          <p:nvPr/>
        </p:nvSpPr>
        <p:spPr>
          <a:xfrm>
            <a:off x="6564313" y="3351213"/>
            <a:ext cx="731837" cy="11080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16763" y="3244850"/>
            <a:ext cx="10509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Candara" pitchFamily="34" charset="0"/>
              </a:rPr>
              <a:t>Discards 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 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ndara" pitchFamily="34" charset="0"/>
              </a:rPr>
              <a:t>for X</a:t>
            </a:r>
          </a:p>
          <a:p>
            <a:pPr algn="ctr"/>
            <a:endParaRPr lang="en-GB">
              <a:solidFill>
                <a:schemeClr val="bg1"/>
              </a:solidFill>
              <a:latin typeface="Candara" pitchFamily="34" charset="0"/>
            </a:endParaRPr>
          </a:p>
        </p:txBody>
      </p:sp>
      <p:cxnSp>
        <p:nvCxnSpPr>
          <p:cNvPr id="25" name="Elbow Connector 24"/>
          <p:cNvCxnSpPr>
            <a:stCxn id="13" idx="3"/>
          </p:cNvCxnSpPr>
          <p:nvPr/>
        </p:nvCxnSpPr>
        <p:spPr>
          <a:xfrm flipV="1">
            <a:off x="3584575" y="4775200"/>
            <a:ext cx="144463" cy="285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91413" y="4289425"/>
            <a:ext cx="1611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17AB29"/>
                </a:solidFill>
                <a:latin typeface="Candara" pitchFamily="34" charset="0"/>
              </a:rPr>
              <a:t>The clients receive consistent acquisitions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02450" y="4437063"/>
            <a:ext cx="6683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17AB29"/>
                </a:solidFill>
                <a:latin typeface="Candara" pitchFamily="34" charset="0"/>
                <a:sym typeface="Wingdings" pitchFamily="2" charset="2"/>
              </a:rPr>
              <a:t></a:t>
            </a:r>
            <a:endParaRPr lang="en-GB" sz="4800">
              <a:solidFill>
                <a:srgbClr val="17AB29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8" grpId="0" animBg="1"/>
      <p:bldP spid="9" grpId="0"/>
      <p:bldP spid="11" grpId="0" animBg="1"/>
      <p:bldP spid="12" grpId="0"/>
      <p:bldP spid="13" grpId="0" animBg="1"/>
      <p:bldP spid="14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F4A5E7-8BC1-401E-894B-7077B953DC6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5" name="Marcador de contenido 7"/>
          <p:cNvSpPr>
            <a:spLocks noGrp="1"/>
          </p:cNvSpPr>
          <p:nvPr>
            <p:ph idx="1"/>
          </p:nvPr>
        </p:nvSpPr>
        <p:spPr>
          <a:xfrm>
            <a:off x="779463" y="1555750"/>
            <a:ext cx="7581900" cy="4800600"/>
          </a:xfrm>
        </p:spPr>
        <p:txBody>
          <a:bodyPr/>
          <a:lstStyle/>
          <a:p>
            <a:pPr eaLnBrk="1" hangingPunct="1"/>
            <a:r>
              <a:rPr lang="en-GB" smtClean="0"/>
              <a:t>Problems with previous framework</a:t>
            </a:r>
          </a:p>
          <a:p>
            <a:pPr eaLnBrk="1" hangingPunct="1"/>
            <a:r>
              <a:rPr lang="en-GB" smtClean="0"/>
              <a:t>More problems with the new CPUs</a:t>
            </a:r>
          </a:p>
          <a:p>
            <a:pPr eaLnBrk="1" hangingPunct="1"/>
            <a:r>
              <a:rPr lang="en-GB" smtClean="0"/>
              <a:t>FESA 3 solutions</a:t>
            </a:r>
          </a:p>
          <a:p>
            <a:pPr eaLnBrk="1" hangingPunct="1"/>
            <a:r>
              <a:rPr lang="en-GB" smtClean="0">
                <a:solidFill>
                  <a:schemeClr val="bg2"/>
                </a:solidFill>
              </a:rPr>
              <a:t>Fields types</a:t>
            </a:r>
          </a:p>
          <a:p>
            <a:pPr eaLnBrk="1" hangingPunct="1"/>
            <a:r>
              <a:rPr lang="en-GB" smtClean="0"/>
              <a:t>Field type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There are 5 types of fields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Configuration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Setting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Unshared setting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Acquisition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Generic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Configuration field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Read-only from anywhere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Default field in the configuration </a:t>
            </a:r>
            <a:r>
              <a:rPr lang="en-GB" dirty="0" smtClean="0"/>
              <a:t>section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057104-4EF1-484C-9861-1D4B9AD3DB5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Setting field</a:t>
            </a:r>
            <a:endParaRPr lang="en-GB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Shared and data-consistent (double-buffer)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Read-write from server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Read-only from </a:t>
            </a:r>
            <a:r>
              <a:rPr lang="en-GB" dirty="0" smtClean="0"/>
              <a:t>RT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Default field in the setting section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Buffer swap by RT part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Unshared </a:t>
            </a:r>
            <a:r>
              <a:rPr lang="en-GB" dirty="0"/>
              <a:t>setting </a:t>
            </a:r>
            <a:r>
              <a:rPr lang="en-GB" dirty="0" smtClean="0"/>
              <a:t>field</a:t>
            </a:r>
            <a:endParaRPr lang="en-GB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Not </a:t>
            </a:r>
            <a:r>
              <a:rPr lang="en-GB" dirty="0"/>
              <a:t>visible from </a:t>
            </a:r>
            <a:r>
              <a:rPr lang="en-GB" dirty="0" smtClean="0"/>
              <a:t>RT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Setting field’s attribute “shared” = false</a:t>
            </a: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8B394-4EF3-4423-A04B-168EBDD08CD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581900" cy="4473575"/>
          </a:xfrm>
        </p:spPr>
        <p:txBody>
          <a:bodyPr/>
          <a:lstStyle/>
          <a:p>
            <a:pPr eaLnBrk="1" hangingPunct="1"/>
            <a:r>
              <a:rPr lang="en-GB" smtClean="0"/>
              <a:t>Acquisition field</a:t>
            </a:r>
          </a:p>
          <a:p>
            <a:pPr lvl="1" eaLnBrk="1" hangingPunct="1"/>
            <a:r>
              <a:rPr lang="en-GB" smtClean="0"/>
              <a:t>Shared and data-consistent (rolling-buffer)</a:t>
            </a:r>
          </a:p>
          <a:p>
            <a:pPr lvl="1" eaLnBrk="1" hangingPunct="1"/>
            <a:r>
              <a:rPr lang="en-GB" smtClean="0"/>
              <a:t>Read-only from server</a:t>
            </a:r>
          </a:p>
          <a:p>
            <a:pPr lvl="1" eaLnBrk="1" hangingPunct="1"/>
            <a:r>
              <a:rPr lang="en-GB" smtClean="0"/>
              <a:t>Read-write from RT</a:t>
            </a:r>
          </a:p>
          <a:p>
            <a:pPr lvl="1" eaLnBrk="1" hangingPunct="1"/>
            <a:r>
              <a:rPr lang="en-GB" smtClean="0"/>
              <a:t>Default field in the acquisition section</a:t>
            </a:r>
          </a:p>
          <a:p>
            <a:pPr lvl="1" eaLnBrk="1" hangingPunct="1"/>
            <a:r>
              <a:rPr lang="en-GB" smtClean="0"/>
              <a:t>Works with the cycle-stamp in the context</a:t>
            </a:r>
          </a:p>
          <a:p>
            <a:pPr eaLnBrk="1" hangingPunct="1"/>
            <a:r>
              <a:rPr lang="en-GB" smtClean="0"/>
              <a:t>Generic field</a:t>
            </a:r>
          </a:p>
          <a:p>
            <a:pPr lvl="1" eaLnBrk="1" hangingPunct="1"/>
            <a:r>
              <a:rPr lang="en-GB" smtClean="0"/>
              <a:t>Accessible from anywhere and without any protection</a:t>
            </a:r>
          </a:p>
          <a:p>
            <a:pPr lvl="1" eaLnBrk="1" hangingPunct="1"/>
            <a:r>
              <a:rPr lang="en-GB" smtClean="0"/>
              <a:t>Any field’s attribute “data-consistent” = false</a:t>
            </a:r>
          </a:p>
          <a:p>
            <a:pPr lvl="1" eaLnBrk="1" hangingPunct="1"/>
            <a:r>
              <a:rPr lang="en-GB" smtClean="0"/>
              <a:t>Should be used for </a:t>
            </a:r>
            <a:r>
              <a:rPr lang="en-GB" u="sng" smtClean="0"/>
              <a:t>private fields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8BA66-CA50-48C6-989F-7A362686C85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581900" cy="4473575"/>
          </a:xfrm>
        </p:spPr>
        <p:txBody>
          <a:bodyPr/>
          <a:lstStyle/>
          <a:p>
            <a:pPr eaLnBrk="1" hangingPunct="1"/>
            <a:r>
              <a:rPr lang="en-GB" smtClean="0"/>
              <a:t>6 fields – all int32_t</a:t>
            </a:r>
          </a:p>
          <a:p>
            <a:pPr eaLnBrk="1" hangingPunct="1"/>
            <a:r>
              <a:rPr lang="en-GB" smtClean="0"/>
              <a:t>1 configuration field – configField</a:t>
            </a:r>
          </a:p>
          <a:p>
            <a:pPr eaLnBrk="1" hangingPunct="1"/>
            <a:r>
              <a:rPr lang="en-GB" smtClean="0"/>
              <a:t>3 setting fields</a:t>
            </a:r>
          </a:p>
          <a:p>
            <a:pPr lvl="1" eaLnBrk="1" hangingPunct="1"/>
            <a:r>
              <a:rPr lang="en-GB" smtClean="0"/>
              <a:t>serverField – a server only field (i.e. not shared)</a:t>
            </a:r>
          </a:p>
          <a:p>
            <a:pPr lvl="1" eaLnBrk="1" hangingPunct="1"/>
            <a:r>
              <a:rPr lang="en-GB" smtClean="0"/>
              <a:t>sharedField – a double-buffer field</a:t>
            </a:r>
          </a:p>
          <a:p>
            <a:pPr lvl="1" eaLnBrk="1" hangingPunct="1"/>
            <a:r>
              <a:rPr lang="en-GB" smtClean="0"/>
              <a:t>unprotectedField – a generic field w/o protection</a:t>
            </a:r>
          </a:p>
          <a:p>
            <a:pPr eaLnBrk="1" hangingPunct="1"/>
            <a:r>
              <a:rPr lang="en-GB" smtClean="0"/>
              <a:t>2 acquisition fields</a:t>
            </a:r>
          </a:p>
          <a:p>
            <a:pPr lvl="1" eaLnBrk="1" hangingPunct="1"/>
            <a:r>
              <a:rPr lang="en-GB" smtClean="0"/>
              <a:t>rollingField – a rolling-buffer field</a:t>
            </a:r>
          </a:p>
          <a:p>
            <a:pPr lvl="1" eaLnBrk="1" hangingPunct="1"/>
            <a:r>
              <a:rPr lang="en-GB" smtClean="0"/>
              <a:t>rtField – a generic field w/o protection (RT use only)</a:t>
            </a:r>
          </a:p>
          <a:p>
            <a:pPr lvl="1" eaLnBrk="1" hangingPunct="1"/>
            <a:endParaRPr lang="en-GB" smtClean="0"/>
          </a:p>
          <a:p>
            <a:pPr lvl="2"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0B0955-D189-407D-A2C6-B2B49E2F64A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br>
              <a:rPr lang="en-GB" smtClean="0"/>
            </a:br>
            <a:r>
              <a:rPr lang="en-GB" smtClean="0"/>
              <a:t>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9B95C-00D4-443F-81E1-0C01C180417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38915" name="Picture 5"/>
          <p:cNvPicPr>
            <a:picLocks noChangeAspect="1"/>
          </p:cNvPicPr>
          <p:nvPr/>
        </p:nvPicPr>
        <p:blipFill>
          <a:blip r:embed="rId3"/>
          <a:srcRect b="29529"/>
          <a:stretch>
            <a:fillRect/>
          </a:stretch>
        </p:blipFill>
        <p:spPr bwMode="auto">
          <a:xfrm>
            <a:off x="441325" y="1873250"/>
            <a:ext cx="405606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t="70473"/>
          <a:stretch>
            <a:fillRect/>
          </a:stretch>
        </p:blipFill>
        <p:spPr bwMode="auto">
          <a:xfrm>
            <a:off x="4668838" y="1873250"/>
            <a:ext cx="41306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1108075" y="3925888"/>
            <a:ext cx="2247900" cy="215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108075" y="6015038"/>
            <a:ext cx="2247900" cy="214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380038" y="3403600"/>
            <a:ext cx="2249487" cy="214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br>
              <a:rPr lang="en-GB" smtClean="0"/>
            </a:br>
            <a:r>
              <a:rPr lang="en-GB" smtClean="0"/>
              <a:t>device.h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948612" cy="4548188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class Device : public fesa::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AbstractDevice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public: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Device();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ConfigFieldScalar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configField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SettingFieldScalar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serverField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SettingFieldScalar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sharedField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GenericFieldScalar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unprotectedField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AcqFieldScalar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rollingField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355600" algn="l"/>
                <a:tab pos="720725" algn="l"/>
              </a:tabLst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GenericFieldScalar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&lt;int32_t&gt;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rtField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</a:t>
            </a:r>
            <a:br>
              <a:rPr lang="en-GB" smtClean="0"/>
            </a:br>
            <a:r>
              <a:rPr lang="en-GB" smtClean="0"/>
              <a:t>Device constructor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00075" y="1882775"/>
            <a:ext cx="8116888" cy="4344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Device::Device() 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configField("configField",this),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serverField("serverField",true, false, this, true, </a:t>
            </a:r>
            <a:r>
              <a:rPr lang="en-GB" sz="1800" smtClean="0">
                <a:solidFill>
                  <a:srgbClr val="FF0000"/>
                </a:solidFill>
                <a:latin typeface="Consolas" pitchFamily="49" charset="0"/>
              </a:rPr>
              <a:t>false</a:t>
            </a:r>
            <a:r>
              <a:rPr lang="en-GB" sz="1800" smtClean="0">
                <a:latin typeface="Consolas" pitchFamily="49" charset="0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sharedField("sharedField",true, false, this, true, </a:t>
            </a:r>
            <a:r>
              <a:rPr lang="en-GB" sz="1800" smtClean="0">
                <a:solidFill>
                  <a:srgbClr val="FF0000"/>
                </a:solidFill>
                <a:latin typeface="Consolas" pitchFamily="49" charset="0"/>
              </a:rPr>
              <a:t>true</a:t>
            </a:r>
            <a:r>
              <a:rPr lang="en-GB" sz="1800" smtClean="0">
                <a:latin typeface="Consolas" pitchFamily="49" charset="0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unprotectedField("unprotectedField",true, this, true),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rollingField("rollingField",true, this, false),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	rtField("rtField",true, this, false)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{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}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endParaRPr lang="en-GB" sz="1800" smtClean="0">
              <a:latin typeface="Consolas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355600" algn="l"/>
                <a:tab pos="720725" algn="l"/>
              </a:tabLst>
            </a:pPr>
            <a:r>
              <a:rPr lang="en-GB" sz="1800" smtClean="0">
                <a:latin typeface="Consolas" pitchFamily="49" charset="0"/>
              </a:rPr>
              <a:t>Note: double-buffer fields and unshared fields have same impl. 			Only the last arg is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Rolling buffer depth configuration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1175" y="3967163"/>
            <a:ext cx="8118475" cy="160496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79463" y="1968500"/>
            <a:ext cx="75819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3225" indent="-403225">
              <a:spcBef>
                <a:spcPts val="2000"/>
              </a:spcBef>
              <a:buSzPct val="100000"/>
              <a:buFontTx/>
              <a:buBlip>
                <a:blip r:embed="rId4"/>
              </a:buBlip>
            </a:pPr>
            <a:r>
              <a:rPr lang="en-GB" sz="2400" b="1">
                <a:solidFill>
                  <a:schemeClr val="bg1"/>
                </a:solidFill>
                <a:latin typeface="Candara" pitchFamily="34" charset="0"/>
              </a:rPr>
              <a:t>Rolling buffer’s size in the instantiation file</a:t>
            </a:r>
          </a:p>
          <a:p>
            <a:pPr marL="403225" indent="-403225">
              <a:spcBef>
                <a:spcPts val="2000"/>
              </a:spcBef>
              <a:buSzPct val="100000"/>
              <a:buFontTx/>
              <a:buBlip>
                <a:blip r:embed="rId4"/>
              </a:buBlip>
            </a:pPr>
            <a:r>
              <a:rPr lang="en-GB" sz="2400" b="1">
                <a:solidFill>
                  <a:schemeClr val="bg1"/>
                </a:solidFill>
                <a:latin typeface="Candara" pitchFamily="34" charset="0"/>
              </a:rPr>
              <a:t>Minimum 3 slots</a:t>
            </a:r>
          </a:p>
          <a:p>
            <a:pPr marL="403225" indent="-403225">
              <a:spcBef>
                <a:spcPts val="2000"/>
              </a:spcBef>
              <a:buSzPct val="100000"/>
              <a:buFontTx/>
              <a:buBlip>
                <a:blip r:embed="rId4"/>
              </a:buBlip>
            </a:pPr>
            <a:r>
              <a:rPr lang="en-GB" sz="2400" b="1">
                <a:solidFill>
                  <a:schemeClr val="bg1"/>
                </a:solidFill>
                <a:latin typeface="Candara" pitchFamily="34" charset="0"/>
              </a:rPr>
              <a:t>Maximum deps on the FEC memory</a:t>
            </a:r>
          </a:p>
          <a:p>
            <a:pPr marL="1143000" lvl="2" indent="-336550">
              <a:spcBef>
                <a:spcPts val="600"/>
              </a:spcBef>
              <a:buSzPct val="100000"/>
              <a:buFontTx/>
              <a:buBlip>
                <a:blip r:embed="rId4"/>
              </a:buBlip>
            </a:pPr>
            <a:endParaRPr lang="en-GB" sz="2000" b="1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F54E25-3583-4F36-8C09-4FCA84B1F65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43" name="Marcador de contenido 7"/>
          <p:cNvSpPr>
            <a:spLocks noGrp="1"/>
          </p:cNvSpPr>
          <p:nvPr>
            <p:ph idx="1"/>
          </p:nvPr>
        </p:nvSpPr>
        <p:spPr>
          <a:xfrm>
            <a:off x="779463" y="1555750"/>
            <a:ext cx="7581900" cy="48006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2"/>
                </a:solidFill>
              </a:rPr>
              <a:t>Problems with previous framework</a:t>
            </a:r>
          </a:p>
          <a:p>
            <a:pPr eaLnBrk="1" hangingPunct="1"/>
            <a:r>
              <a:rPr lang="en-GB" smtClean="0"/>
              <a:t>More problems with the new CPUs</a:t>
            </a:r>
          </a:p>
          <a:p>
            <a:pPr eaLnBrk="1" hangingPunct="1"/>
            <a:r>
              <a:rPr lang="en-GB" smtClean="0"/>
              <a:t>FESA 3 solutions</a:t>
            </a:r>
          </a:p>
          <a:p>
            <a:pPr eaLnBrk="1" hangingPunct="1"/>
            <a:r>
              <a:rPr lang="en-GB" smtClean="0"/>
              <a:t>Fields types</a:t>
            </a:r>
          </a:p>
          <a:p>
            <a:pPr eaLnBrk="1" hangingPunct="1"/>
            <a:r>
              <a:rPr lang="en-GB" smtClean="0"/>
              <a:t>Field type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3E492-0001-4244-A17A-7D0511D8047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7107" name="Marcador de contenido 7"/>
          <p:cNvSpPr>
            <a:spLocks noGrp="1"/>
          </p:cNvSpPr>
          <p:nvPr>
            <p:ph idx="1"/>
          </p:nvPr>
        </p:nvSpPr>
        <p:spPr>
          <a:xfrm>
            <a:off x="779463" y="1555750"/>
            <a:ext cx="7581900" cy="4800600"/>
          </a:xfrm>
        </p:spPr>
        <p:txBody>
          <a:bodyPr/>
          <a:lstStyle/>
          <a:p>
            <a:pPr eaLnBrk="1" hangingPunct="1"/>
            <a:r>
              <a:rPr lang="en-GB" smtClean="0"/>
              <a:t>Problems with previous framework</a:t>
            </a:r>
          </a:p>
          <a:p>
            <a:pPr eaLnBrk="1" hangingPunct="1"/>
            <a:r>
              <a:rPr lang="en-GB" smtClean="0"/>
              <a:t>More problems with the new CPUs</a:t>
            </a:r>
          </a:p>
          <a:p>
            <a:pPr eaLnBrk="1" hangingPunct="1"/>
            <a:r>
              <a:rPr lang="en-GB" smtClean="0"/>
              <a:t>FESA 3 solutions</a:t>
            </a:r>
          </a:p>
          <a:p>
            <a:pPr eaLnBrk="1" hangingPunct="1"/>
            <a:r>
              <a:rPr lang="en-GB" smtClean="0"/>
              <a:t>Fields types</a:t>
            </a:r>
          </a:p>
          <a:p>
            <a:pPr eaLnBrk="1" hangingPunct="1"/>
            <a:r>
              <a:rPr lang="en-GB" smtClean="0">
                <a:solidFill>
                  <a:schemeClr val="bg2"/>
                </a:solidFill>
              </a:rPr>
              <a:t>Field type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Which setting field?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998663" y="1535113"/>
            <a:ext cx="250983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Do I need to access the field from the RT part?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" y="2824163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Setting field with @shared=false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3138" y="2824163"/>
            <a:ext cx="25082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Do I need to write into the field from the RT part?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40300" y="4043363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Is the field private to the RT part?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67100" y="5202238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Setting field with @data-consistent=false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13500" y="5202238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Setting field with @data-consistent=false</a:t>
            </a:r>
          </a:p>
        </p:txBody>
      </p:sp>
      <p:cxnSp>
        <p:nvCxnSpPr>
          <p:cNvPr id="17" name="Elbow Connector 16"/>
          <p:cNvCxnSpPr>
            <a:stCxn id="6" idx="1"/>
            <a:endCxn id="7" idx="0"/>
          </p:cNvCxnSpPr>
          <p:nvPr/>
        </p:nvCxnSpPr>
        <p:spPr>
          <a:xfrm rot="10800000" flipV="1">
            <a:off x="1749425" y="1992313"/>
            <a:ext cx="249238" cy="8318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8" idx="0"/>
          </p:cNvCxnSpPr>
          <p:nvPr/>
        </p:nvCxnSpPr>
        <p:spPr>
          <a:xfrm>
            <a:off x="4508500" y="1992313"/>
            <a:ext cx="258763" cy="8318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58988" y="4043363"/>
            <a:ext cx="250983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Setting field with default values</a:t>
            </a:r>
          </a:p>
        </p:txBody>
      </p:sp>
      <p:cxnSp>
        <p:nvCxnSpPr>
          <p:cNvPr id="23" name="Elbow Connector 22"/>
          <p:cNvCxnSpPr>
            <a:stCxn id="8" idx="1"/>
            <a:endCxn id="21" idx="0"/>
          </p:cNvCxnSpPr>
          <p:nvPr/>
        </p:nvCxnSpPr>
        <p:spPr>
          <a:xfrm rot="10800000" flipV="1">
            <a:off x="3314700" y="3281363"/>
            <a:ext cx="198438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3"/>
            <a:endCxn id="11" idx="0"/>
          </p:cNvCxnSpPr>
          <p:nvPr/>
        </p:nvCxnSpPr>
        <p:spPr>
          <a:xfrm>
            <a:off x="6021388" y="3281363"/>
            <a:ext cx="173037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1"/>
            <a:endCxn id="12" idx="0"/>
          </p:cNvCxnSpPr>
          <p:nvPr/>
        </p:nvCxnSpPr>
        <p:spPr>
          <a:xfrm rot="10800000" flipV="1">
            <a:off x="4721225" y="4500563"/>
            <a:ext cx="219075" cy="7016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1" idx="3"/>
            <a:endCxn id="13" idx="0"/>
          </p:cNvCxnSpPr>
          <p:nvPr/>
        </p:nvCxnSpPr>
        <p:spPr>
          <a:xfrm>
            <a:off x="7450138" y="4500563"/>
            <a:ext cx="217487" cy="7016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87513" y="1622425"/>
            <a:ext cx="339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08500" y="1624013"/>
            <a:ext cx="31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00400" y="2913063"/>
            <a:ext cx="3413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21388" y="2913063"/>
            <a:ext cx="311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29150" y="4132263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50138" y="4132263"/>
            <a:ext cx="311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7700" y="5202238"/>
            <a:ext cx="23685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C00000"/>
                </a:solidFill>
                <a:latin typeface="Candara" pitchFamily="34" charset="0"/>
              </a:rPr>
              <a:t>You must provide your own data protection mechanism </a:t>
            </a:r>
          </a:p>
        </p:txBody>
      </p:sp>
      <p:cxnSp>
        <p:nvCxnSpPr>
          <p:cNvPr id="39" name="Straight Arrow Connector 38"/>
          <p:cNvCxnSpPr>
            <a:stCxn id="12" idx="1"/>
            <a:endCxn id="37" idx="3"/>
          </p:cNvCxnSpPr>
          <p:nvPr/>
        </p:nvCxnSpPr>
        <p:spPr>
          <a:xfrm flipH="1">
            <a:off x="3016250" y="5659438"/>
            <a:ext cx="450850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84163" y="4983163"/>
            <a:ext cx="363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>
                <a:solidFill>
                  <a:srgbClr val="C00000"/>
                </a:solidFill>
                <a:latin typeface="Baskerville Old Face" pitchFamily="18" charset="0"/>
              </a:rPr>
              <a:t>ǃ</a:t>
            </a:r>
            <a:endParaRPr lang="en-GB" sz="800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21" grpId="0" animBg="1"/>
      <p:bldP spid="30" grpId="0"/>
      <p:bldP spid="32" grpId="0"/>
      <p:bldP spid="33" grpId="0"/>
      <p:bldP spid="34" grpId="0"/>
      <p:bldP spid="35" grpId="0"/>
      <p:bldP spid="36" grpId="0"/>
      <p:bldP spid="37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Which acquisition field?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9700" y="1851025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Is the field private to the RT part?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6338" y="3140075"/>
            <a:ext cx="25082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Acquisition field with @data-consistent=false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2588" y="3140075"/>
            <a:ext cx="2509837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Do I need to keep the value from the previous execution?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21338" y="4359275"/>
            <a:ext cx="25082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Acquisition field with default values</a:t>
            </a:r>
          </a:p>
        </p:txBody>
      </p:sp>
      <p:cxnSp>
        <p:nvCxnSpPr>
          <p:cNvPr id="17" name="Elbow Connector 16"/>
          <p:cNvCxnSpPr>
            <a:stCxn id="6" idx="1"/>
            <a:endCxn id="7" idx="0"/>
          </p:cNvCxnSpPr>
          <p:nvPr/>
        </p:nvCxnSpPr>
        <p:spPr>
          <a:xfrm rot="10800000" flipV="1">
            <a:off x="2430463" y="2308225"/>
            <a:ext cx="249237" cy="8318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8" idx="0"/>
          </p:cNvCxnSpPr>
          <p:nvPr/>
        </p:nvCxnSpPr>
        <p:spPr>
          <a:xfrm>
            <a:off x="5189538" y="2308225"/>
            <a:ext cx="258762" cy="8318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740025" y="4359275"/>
            <a:ext cx="250983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2 separate fields: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FF00"/>
                </a:solidFill>
              </a:rPr>
              <a:t>1 private &amp; 1 w/o history</a:t>
            </a:r>
          </a:p>
        </p:txBody>
      </p:sp>
      <p:cxnSp>
        <p:nvCxnSpPr>
          <p:cNvPr id="23" name="Elbow Connector 22"/>
          <p:cNvCxnSpPr>
            <a:stCxn id="8" idx="1"/>
            <a:endCxn id="21" idx="0"/>
          </p:cNvCxnSpPr>
          <p:nvPr/>
        </p:nvCxnSpPr>
        <p:spPr>
          <a:xfrm rot="10800000" flipV="1">
            <a:off x="3995738" y="3597275"/>
            <a:ext cx="19685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3"/>
            <a:endCxn id="11" idx="0"/>
          </p:cNvCxnSpPr>
          <p:nvPr/>
        </p:nvCxnSpPr>
        <p:spPr>
          <a:xfrm>
            <a:off x="6702425" y="3597275"/>
            <a:ext cx="173038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68550" y="1936750"/>
            <a:ext cx="311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89538" y="1939925"/>
            <a:ext cx="339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81438" y="3227388"/>
            <a:ext cx="311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02425" y="3227388"/>
            <a:ext cx="339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65200" y="4541838"/>
            <a:ext cx="1387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Candara" pitchFamily="34" charset="0"/>
                <a:sym typeface="Wingdings" pitchFamily="2" charset="2"/>
              </a:rPr>
              <a:t>start over for each field</a:t>
            </a:r>
            <a:endParaRPr lang="en-GB">
              <a:solidFill>
                <a:schemeClr val="bg1"/>
              </a:solidFill>
              <a:latin typeface="Candara" pitchFamily="34" charset="0"/>
            </a:endParaRPr>
          </a:p>
        </p:txBody>
      </p:sp>
      <p:cxnSp>
        <p:nvCxnSpPr>
          <p:cNvPr id="5" name="Straight Arrow Connector 4"/>
          <p:cNvCxnSpPr>
            <a:stCxn id="21" idx="1"/>
            <a:endCxn id="3" idx="3"/>
          </p:cNvCxnSpPr>
          <p:nvPr/>
        </p:nvCxnSpPr>
        <p:spPr>
          <a:xfrm flipH="1">
            <a:off x="2352675" y="4816475"/>
            <a:ext cx="3873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21" grpId="0" animBg="1"/>
      <p:bldP spid="30" grpId="0"/>
      <p:bldP spid="32" grpId="0"/>
      <p:bldP spid="33" grpId="0"/>
      <p:bldP spid="3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Typical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typically give a lower prio to the server threads</a:t>
            </a:r>
          </a:p>
          <a:p>
            <a:pPr eaLnBrk="1" hangingPunct="1"/>
            <a:r>
              <a:rPr lang="en-GB" smtClean="0"/>
              <a:t>E.g. RT around 50 and server around 25</a:t>
            </a:r>
          </a:p>
          <a:p>
            <a:pPr eaLnBrk="1" hangingPunct="1"/>
            <a:r>
              <a:rPr lang="en-GB" smtClean="0"/>
              <a:t>Sometimes, we give even lower prio for some properties (FESA 2.10 background props)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0979DB-14CB-4DAC-8273-6B515D2E76F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Settings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70363" y="6083300"/>
            <a:ext cx="762000" cy="365125"/>
          </a:xfrm>
        </p:spPr>
        <p:txBody>
          <a:bodyPr/>
          <a:lstStyle/>
          <a:p>
            <a:pPr>
              <a:defRPr/>
            </a:pPr>
            <a:fld id="{07EDC349-F3D9-4312-A711-8C6793D6454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7088" y="4513263"/>
            <a:ext cx="4262437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9275" y="4471988"/>
            <a:ext cx="968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765425" y="5148263"/>
            <a:ext cx="46355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9275" y="4957763"/>
            <a:ext cx="17494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new settings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8975" y="5764213"/>
            <a:ext cx="1004888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9275" y="5710238"/>
            <a:ext cx="14081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settings in HW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43763" y="4656138"/>
            <a:ext cx="211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The RT uses inconsistent settings</a:t>
            </a:r>
            <a:endParaRPr lang="en-GB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65425" y="4513263"/>
            <a:ext cx="2073275" cy="263525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1538" y="2001838"/>
            <a:ext cx="4217987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48" name="TextBox 17"/>
          <p:cNvSpPr txBox="1">
            <a:spLocks noChangeArrowheads="1"/>
          </p:cNvSpPr>
          <p:nvPr/>
        </p:nvSpPr>
        <p:spPr bwMode="auto">
          <a:xfrm>
            <a:off x="549275" y="1960563"/>
            <a:ext cx="968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6163" y="2560638"/>
            <a:ext cx="1433512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50" name="TextBox 20"/>
          <p:cNvSpPr txBox="1">
            <a:spLocks noChangeArrowheads="1"/>
          </p:cNvSpPr>
          <p:nvPr/>
        </p:nvSpPr>
        <p:spPr bwMode="auto">
          <a:xfrm>
            <a:off x="549275" y="2370138"/>
            <a:ext cx="13350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new settings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55875" y="3206750"/>
            <a:ext cx="1030288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52" name="TextBox 23"/>
          <p:cNvSpPr txBox="1">
            <a:spLocks noChangeArrowheads="1"/>
          </p:cNvSpPr>
          <p:nvPr/>
        </p:nvSpPr>
        <p:spPr bwMode="auto">
          <a:xfrm>
            <a:off x="549275" y="3016250"/>
            <a:ext cx="14081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settings in HW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6163" y="2001838"/>
            <a:ext cx="1433512" cy="263525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30825" y="3206750"/>
            <a:ext cx="102870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71813" y="2560638"/>
            <a:ext cx="514350" cy="263525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43763" y="2238375"/>
            <a:ext cx="16113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17AB29"/>
                </a:solidFill>
                <a:latin typeface="Candara" pitchFamily="34" charset="0"/>
              </a:rPr>
              <a:t>The RT uses consistent settings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54800" y="2284413"/>
            <a:ext cx="6683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17AB29"/>
                </a:solidFill>
                <a:latin typeface="Candara" pitchFamily="34" charset="0"/>
                <a:sym typeface="Wingdings" pitchFamily="2" charset="2"/>
              </a:rPr>
              <a:t></a:t>
            </a:r>
            <a:endParaRPr lang="en-GB" sz="4800">
              <a:solidFill>
                <a:srgbClr val="17AB29"/>
              </a:solidFill>
              <a:latin typeface="Candar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54638" y="5764213"/>
            <a:ext cx="1004887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654800" y="4702175"/>
            <a:ext cx="576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</a:t>
            </a:r>
            <a:endParaRPr lang="en-GB" sz="480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28975" y="5148263"/>
            <a:ext cx="1004888" cy="263525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33863" y="5148263"/>
            <a:ext cx="604837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>
            <a:stCxn id="39" idx="3"/>
            <a:endCxn id="28" idx="1"/>
          </p:cNvCxnSpPr>
          <p:nvPr/>
        </p:nvCxnSpPr>
        <p:spPr>
          <a:xfrm>
            <a:off x="2814638" y="2692400"/>
            <a:ext cx="2571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30450" y="2508250"/>
            <a:ext cx="484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</a:t>
            </a:r>
          </a:p>
        </p:txBody>
      </p:sp>
      <p:cxnSp>
        <p:nvCxnSpPr>
          <p:cNvPr id="42" name="Straight Arrow Connector 41"/>
          <p:cNvCxnSpPr>
            <a:stCxn id="43" idx="3"/>
            <a:endCxn id="9" idx="1"/>
          </p:cNvCxnSpPr>
          <p:nvPr/>
        </p:nvCxnSpPr>
        <p:spPr>
          <a:xfrm>
            <a:off x="2509838" y="5280025"/>
            <a:ext cx="2555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27238" y="5095875"/>
            <a:ext cx="482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4" grpId="0"/>
      <p:bldP spid="15" grpId="0" animBg="1"/>
      <p:bldP spid="20" grpId="0" animBg="1"/>
      <p:bldP spid="26" grpId="0" animBg="1"/>
      <p:bldP spid="28" grpId="0" animBg="1"/>
      <p:bldP spid="31" grpId="0"/>
      <p:bldP spid="32" grpId="0"/>
      <p:bldP spid="33" grpId="0" animBg="1"/>
      <p:bldP spid="34" grpId="0"/>
      <p:bldP spid="35" grpId="0" animBg="1"/>
      <p:bldP spid="36" grpId="0" animBg="1"/>
      <p:bldP spid="39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Acquisition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FF544-E475-4FCB-BD06-F798FEFAE01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4454525"/>
            <a:ext cx="375920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1200" y="4397375"/>
            <a:ext cx="1154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768725" y="5103813"/>
            <a:ext cx="1154113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1200" y="4913313"/>
            <a:ext cx="1704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updates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clients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83125" y="5754688"/>
            <a:ext cx="114935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0250" y="5564188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acquisition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44800" y="5764213"/>
            <a:ext cx="854075" cy="265112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5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6" name="Elbow Connector 15"/>
          <p:cNvCxnSpPr>
            <a:stCxn id="15" idx="3"/>
          </p:cNvCxnSpPr>
          <p:nvPr/>
        </p:nvCxnSpPr>
        <p:spPr>
          <a:xfrm flipV="1">
            <a:off x="3698875" y="5368925"/>
            <a:ext cx="80963" cy="5286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44800" y="4456113"/>
            <a:ext cx="1838325" cy="252412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5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65400" y="1822450"/>
            <a:ext cx="3759200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6275" y="17653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33800" y="2471738"/>
            <a:ext cx="593725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76275" y="2281238"/>
            <a:ext cx="1704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updates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clients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95325" y="2930525"/>
            <a:ext cx="1285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acquisition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09875" y="3132138"/>
            <a:ext cx="852488" cy="265112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5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7" name="Elbow Connector 26"/>
          <p:cNvCxnSpPr>
            <a:stCxn id="26" idx="3"/>
          </p:cNvCxnSpPr>
          <p:nvPr/>
        </p:nvCxnSpPr>
        <p:spPr>
          <a:xfrm flipV="1">
            <a:off x="3662363" y="2736850"/>
            <a:ext cx="71437" cy="5270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809875" y="1824038"/>
            <a:ext cx="1905000" cy="252412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5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14875" y="1827213"/>
            <a:ext cx="1614488" cy="249237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183438" y="2339975"/>
            <a:ext cx="1798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17AB29"/>
                </a:solidFill>
                <a:latin typeface="Candara" pitchFamily="34" charset="0"/>
              </a:rPr>
              <a:t>The server sends  consistent data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54800" y="2284413"/>
            <a:ext cx="6683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17AB29"/>
                </a:solidFill>
                <a:latin typeface="Candara" pitchFamily="34" charset="0"/>
                <a:sym typeface="Wingdings" pitchFamily="2" charset="2"/>
              </a:rPr>
              <a:t></a:t>
            </a:r>
            <a:endParaRPr lang="en-GB" sz="4800">
              <a:solidFill>
                <a:srgbClr val="17AB29"/>
              </a:solidFill>
              <a:latin typeface="Candar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14875" y="3132138"/>
            <a:ext cx="827088" cy="233362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08638" y="2471738"/>
            <a:ext cx="522287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6" name="Elbow Connector 35"/>
          <p:cNvCxnSpPr>
            <a:stCxn id="33" idx="3"/>
          </p:cNvCxnSpPr>
          <p:nvPr/>
        </p:nvCxnSpPr>
        <p:spPr>
          <a:xfrm flipV="1">
            <a:off x="5541963" y="2720975"/>
            <a:ext cx="71437" cy="5286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779838" y="5103813"/>
            <a:ext cx="665162" cy="265112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29450" y="5100638"/>
            <a:ext cx="2114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The server sends inconsistent data</a:t>
            </a:r>
            <a:endParaRPr lang="en-GB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553200" y="5018088"/>
            <a:ext cx="5762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</a:t>
            </a:r>
            <a:endParaRPr lang="en-GB" sz="480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3125" y="4456113"/>
            <a:ext cx="1450975" cy="261937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83125" y="5106988"/>
            <a:ext cx="1149350" cy="261937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32475" y="5105400"/>
            <a:ext cx="301625" cy="2651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1" grpId="0" animBg="1"/>
      <p:bldP spid="12" grpId="0"/>
      <p:bldP spid="15" grpId="0" animBg="1"/>
      <p:bldP spid="17" grpId="0" animBg="1"/>
      <p:bldP spid="18" grpId="0" animBg="1"/>
      <p:bldP spid="19" grpId="0"/>
      <p:bldP spid="20" grpId="0" animBg="1"/>
      <p:bldP spid="21" grpId="0"/>
      <p:bldP spid="23" grpId="0"/>
      <p:bldP spid="26" grpId="0" animBg="1"/>
      <p:bldP spid="28" grpId="0" animBg="1"/>
      <p:bldP spid="30" grpId="0" animBg="1"/>
      <p:bldP spid="31" grpId="0"/>
      <p:bldP spid="32" grpId="0"/>
      <p:bldP spid="33" grpId="0" animBg="1"/>
      <p:bldP spid="34" grpId="0" animBg="1"/>
      <p:bldP spid="38" grpId="0" animBg="1"/>
      <p:bldP spid="40" grpId="0"/>
      <p:bldP spid="41" grpId="0"/>
      <p:bldP spid="14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8ED6-078C-4B9B-A7C2-58ED9EA139A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5" name="Marcador de contenido 7"/>
          <p:cNvSpPr>
            <a:spLocks noGrp="1"/>
          </p:cNvSpPr>
          <p:nvPr>
            <p:ph idx="1"/>
          </p:nvPr>
        </p:nvSpPr>
        <p:spPr>
          <a:xfrm>
            <a:off x="779463" y="1555750"/>
            <a:ext cx="7581900" cy="4800600"/>
          </a:xfrm>
        </p:spPr>
        <p:txBody>
          <a:bodyPr/>
          <a:lstStyle/>
          <a:p>
            <a:pPr eaLnBrk="1" hangingPunct="1"/>
            <a:r>
              <a:rPr lang="en-GB" smtClean="0"/>
              <a:t>Problems with previous framework</a:t>
            </a:r>
          </a:p>
          <a:p>
            <a:pPr eaLnBrk="1" hangingPunct="1"/>
            <a:r>
              <a:rPr lang="en-GB" smtClean="0">
                <a:solidFill>
                  <a:schemeClr val="bg2"/>
                </a:solidFill>
              </a:rPr>
              <a:t>More problems with the new CPUs</a:t>
            </a:r>
          </a:p>
          <a:p>
            <a:pPr eaLnBrk="1" hangingPunct="1"/>
            <a:r>
              <a:rPr lang="en-GB" smtClean="0"/>
              <a:t>FESA 3 solutions</a:t>
            </a:r>
          </a:p>
          <a:p>
            <a:pPr eaLnBrk="1" hangingPunct="1"/>
            <a:r>
              <a:rPr lang="en-GB" smtClean="0"/>
              <a:t>Fields types</a:t>
            </a:r>
          </a:p>
          <a:p>
            <a:pPr eaLnBrk="1" hangingPunct="1"/>
            <a:r>
              <a:rPr lang="en-GB" smtClean="0"/>
              <a:t>Field type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CPU</a:t>
            </a:r>
            <a:br>
              <a:rPr lang="en-GB" smtClean="0"/>
            </a:br>
            <a:r>
              <a:rPr lang="en-GB" smtClean="0"/>
              <a:t>New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775"/>
            <a:ext cx="7764462" cy="14605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smtClean="0"/>
              <a:t>Intel Core 2 DUO L7400 – 2 cores w/o hyperthreading</a:t>
            </a:r>
          </a:p>
          <a:p>
            <a:pPr eaLnBrk="1" hangingPunct="1">
              <a:spcBef>
                <a:spcPts val="1200"/>
              </a:spcBef>
            </a:pPr>
            <a:r>
              <a:rPr lang="en-GB" smtClean="0"/>
              <a:t>2 cores </a:t>
            </a:r>
            <a:r>
              <a:rPr lang="en-GB" smtClean="0">
                <a:sym typeface="Wingdings" pitchFamily="2" charset="2"/>
              </a:rPr>
              <a:t> 2 threads run in parallel whatever the prio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D9BB3-49DF-4B53-A4C4-2A1010C5CBD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76450" y="3381375"/>
            <a:ext cx="4217988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4188" y="3340100"/>
            <a:ext cx="968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19488" y="3940175"/>
            <a:ext cx="1465262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4188" y="3749675"/>
            <a:ext cx="1335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new settings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0788" y="4586288"/>
            <a:ext cx="1028700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4188" y="4395788"/>
            <a:ext cx="1406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settings in HW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19488" y="3381375"/>
            <a:ext cx="1465262" cy="263525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64150" y="4586288"/>
            <a:ext cx="1030288" cy="2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5138" y="3940175"/>
            <a:ext cx="514350" cy="263525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2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04088" y="3609975"/>
            <a:ext cx="211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The RT uses inconsistent settings</a:t>
            </a:r>
            <a:endParaRPr lang="en-GB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15125" y="3656013"/>
            <a:ext cx="5746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C00000"/>
                </a:solidFill>
                <a:latin typeface="Candara" pitchFamily="34" charset="0"/>
                <a:sym typeface="Wingdings" pitchFamily="2" charset="2"/>
              </a:rPr>
              <a:t></a:t>
            </a:r>
            <a:endParaRPr lang="en-GB" sz="480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05138" y="3940175"/>
            <a:ext cx="1463675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05138" y="3381375"/>
            <a:ext cx="1463675" cy="263525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95338" y="5337175"/>
            <a:ext cx="7764462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400" b="1">
                <a:solidFill>
                  <a:schemeClr val="bg1"/>
                </a:solidFill>
                <a:latin typeface="Candara" pitchFamily="34" charset="0"/>
              </a:rPr>
              <a:t>Similar problem for the acquisition case</a:t>
            </a:r>
          </a:p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400" b="1">
                <a:solidFill>
                  <a:schemeClr val="bg1"/>
                </a:solidFill>
                <a:latin typeface="Candara" pitchFamily="34" charset="0"/>
              </a:rPr>
              <a:t>Playing with prio no longer helps with data races</a:t>
            </a:r>
          </a:p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endParaRPr lang="en-GB" sz="2400" b="1">
              <a:solidFill>
                <a:schemeClr val="bg1"/>
              </a:solidFill>
              <a:latin typeface="Candara" pitchFamily="34" charset="0"/>
            </a:endParaRPr>
          </a:p>
        </p:txBody>
      </p:sp>
      <p:cxnSp>
        <p:nvCxnSpPr>
          <p:cNvPr id="23" name="Straight Arrow Connector 22"/>
          <p:cNvCxnSpPr>
            <a:stCxn id="24" idx="3"/>
            <a:endCxn id="19" idx="1"/>
          </p:cNvCxnSpPr>
          <p:nvPr/>
        </p:nvCxnSpPr>
        <p:spPr>
          <a:xfrm flipV="1">
            <a:off x="2732088" y="4071938"/>
            <a:ext cx="2730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49488" y="3887788"/>
            <a:ext cx="48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 animBg="1"/>
      <p:bldP spid="7" grpId="1" animBg="1"/>
      <p:bldP spid="8" grpId="0"/>
      <p:bldP spid="9" grpId="0" animBg="1"/>
      <p:bldP spid="10" grpId="0"/>
      <p:bldP spid="11" grpId="0" animBg="1"/>
      <p:bldP spid="11" grpId="1" animBg="1"/>
      <p:bldP spid="12" grpId="0" animBg="1"/>
      <p:bldP spid="13" grpId="0" animBg="1"/>
      <p:bldP spid="13" grpId="1" animBg="1"/>
      <p:bldP spid="16" grpId="0"/>
      <p:bldP spid="17" grpId="0"/>
      <p:bldP spid="19" grpId="0" animBg="1"/>
      <p:bldP spid="20" grpId="0" animBg="1"/>
      <p:bldP spid="22" grpId="0" build="p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56FCB-1D91-4B9C-BF7C-775098E17AE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531" name="Marcador de contenido 7"/>
          <p:cNvSpPr>
            <a:spLocks noGrp="1"/>
          </p:cNvSpPr>
          <p:nvPr>
            <p:ph idx="1"/>
          </p:nvPr>
        </p:nvSpPr>
        <p:spPr>
          <a:xfrm>
            <a:off x="779463" y="1555750"/>
            <a:ext cx="7581900" cy="4800600"/>
          </a:xfrm>
        </p:spPr>
        <p:txBody>
          <a:bodyPr/>
          <a:lstStyle/>
          <a:p>
            <a:pPr eaLnBrk="1" hangingPunct="1"/>
            <a:r>
              <a:rPr lang="en-GB" smtClean="0"/>
              <a:t>Problems with previous framework</a:t>
            </a:r>
          </a:p>
          <a:p>
            <a:pPr eaLnBrk="1" hangingPunct="1"/>
            <a:r>
              <a:rPr lang="en-GB" smtClean="0"/>
              <a:t>More problems with the new CPUs</a:t>
            </a:r>
          </a:p>
          <a:p>
            <a:pPr eaLnBrk="1" hangingPunct="1"/>
            <a:r>
              <a:rPr lang="en-GB" smtClean="0">
                <a:solidFill>
                  <a:schemeClr val="bg2"/>
                </a:solidFill>
              </a:rPr>
              <a:t>FESA 3 solutions</a:t>
            </a:r>
          </a:p>
          <a:p>
            <a:pPr eaLnBrk="1" hangingPunct="1"/>
            <a:r>
              <a:rPr lang="en-GB" smtClean="0"/>
              <a:t>Fields types</a:t>
            </a:r>
          </a:p>
          <a:p>
            <a:pPr eaLnBrk="1" hangingPunct="1"/>
            <a:r>
              <a:rPr lang="en-GB" smtClean="0"/>
              <a:t>Field type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097088" y="3370263"/>
            <a:ext cx="4557712" cy="5286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FESA 3 solutions</a:t>
            </a:r>
            <a:br>
              <a:rPr lang="en-GB" smtClean="0"/>
            </a:br>
            <a:r>
              <a:rPr lang="en-GB" smtClean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41500"/>
            <a:ext cx="7835900" cy="2182813"/>
          </a:xfrm>
        </p:spPr>
        <p:txBody>
          <a:bodyPr bIns="0" rtlCol="0">
            <a:norm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000" dirty="0" smtClean="0"/>
              <a:t>Settings flow as defined in FESA 3 is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tabLst>
                <a:tab pos="447675" algn="l"/>
              </a:tabLst>
              <a:defRPr/>
            </a:pPr>
            <a:r>
              <a:rPr lang="en-GB" sz="2000" dirty="0" smtClean="0"/>
              <a:t>	High-level </a:t>
            </a:r>
            <a:r>
              <a:rPr lang="en-GB" sz="2000" dirty="0" smtClean="0">
                <a:sym typeface="Wingdings" pitchFamily="2" charset="2"/>
              </a:rPr>
              <a:t> Server </a:t>
            </a:r>
            <a:r>
              <a:rPr lang="en-GB" sz="2000" dirty="0">
                <a:sym typeface="Wingdings" pitchFamily="2" charset="2"/>
              </a:rPr>
              <a:t>part </a:t>
            </a:r>
            <a:r>
              <a:rPr lang="en-GB" sz="2000" dirty="0" smtClean="0">
                <a:sym typeface="Wingdings" pitchFamily="2" charset="2"/>
              </a:rPr>
              <a:t> RT </a:t>
            </a:r>
            <a:r>
              <a:rPr lang="en-GB" sz="2000" dirty="0">
                <a:sym typeface="Wingdings" pitchFamily="2" charset="2"/>
              </a:rPr>
              <a:t>part  </a:t>
            </a:r>
            <a:r>
              <a:rPr lang="en-GB" sz="2000" dirty="0" smtClean="0">
                <a:sym typeface="Wingdings" pitchFamily="2" charset="2"/>
              </a:rPr>
              <a:t>Hardware</a:t>
            </a:r>
            <a:endParaRPr lang="en-GB" sz="2000" dirty="0" smtClean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000" dirty="0" smtClean="0"/>
              <a:t>Double-buffer mechanism to protect against data races</a:t>
            </a:r>
            <a:endParaRPr lang="en-GB" sz="2000" dirty="0" smtClean="0">
              <a:sym typeface="Wingdings" pitchFamily="2" charset="2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D1561-42D5-4960-A585-F3E7102F6ED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9275" y="34972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Datastore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65425" y="4173538"/>
            <a:ext cx="1770063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9275" y="3981450"/>
            <a:ext cx="17494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Server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new settings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28975" y="4789488"/>
            <a:ext cx="1004888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9275" y="4733925"/>
            <a:ext cx="14081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RT writes </a:t>
            </a:r>
          </a:p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settings in HW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54638" y="4789488"/>
            <a:ext cx="1004887" cy="263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31" idx="3"/>
            <a:endCxn id="21" idx="1"/>
          </p:cNvCxnSpPr>
          <p:nvPr/>
        </p:nvCxnSpPr>
        <p:spPr>
          <a:xfrm>
            <a:off x="2509838" y="4305300"/>
            <a:ext cx="2555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27238" y="4119563"/>
            <a:ext cx="48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Candara" pitchFamily="34" charset="0"/>
              </a:rPr>
              <a:t>set</a:t>
            </a:r>
          </a:p>
        </p:txBody>
      </p:sp>
      <p:cxnSp>
        <p:nvCxnSpPr>
          <p:cNvPr id="33" name="Straight Connector 32"/>
          <p:cNvCxnSpPr>
            <a:stCxn id="32" idx="1"/>
            <a:endCxn id="32" idx="3"/>
          </p:cNvCxnSpPr>
          <p:nvPr/>
        </p:nvCxnSpPr>
        <p:spPr>
          <a:xfrm>
            <a:off x="2097088" y="3635375"/>
            <a:ext cx="4557712" cy="0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765425" y="3371850"/>
            <a:ext cx="1770063" cy="263525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Inconsistent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28975" y="3644900"/>
            <a:ext cx="1004888" cy="26511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47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6" name="Curved Left Arrow 35"/>
          <p:cNvSpPr/>
          <p:nvPr/>
        </p:nvSpPr>
        <p:spPr>
          <a:xfrm flipH="1">
            <a:off x="5067300" y="3406775"/>
            <a:ext cx="287338" cy="477838"/>
          </a:xfrm>
          <a:prstGeom prst="curvedLeftArrow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3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287963" y="333533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latin typeface="Candara" pitchFamily="34" charset="0"/>
              </a:rPr>
              <a:t>RT sync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54638" y="3635375"/>
            <a:ext cx="1004887" cy="263525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47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491413" y="4110038"/>
            <a:ext cx="1611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17AB29"/>
                </a:solidFill>
                <a:latin typeface="Candara" pitchFamily="34" charset="0"/>
              </a:rPr>
              <a:t>The RT uses consistent settings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902450" y="4156075"/>
            <a:ext cx="6683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17AB29"/>
                </a:solidFill>
                <a:latin typeface="Candara" pitchFamily="34" charset="0"/>
                <a:sym typeface="Wingdings" pitchFamily="2" charset="2"/>
              </a:rPr>
              <a:t></a:t>
            </a:r>
            <a:endParaRPr lang="en-GB" sz="4800">
              <a:solidFill>
                <a:srgbClr val="17AB29"/>
              </a:solidFill>
              <a:latin typeface="Candara" pitchFamily="34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781050" y="5465763"/>
            <a:ext cx="7835900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/>
          <a:lstStyle/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000" b="1">
                <a:solidFill>
                  <a:schemeClr val="bg1"/>
                </a:solidFill>
                <a:latin typeface="Candara" pitchFamily="34" charset="0"/>
              </a:rPr>
              <a:t>RT sync done in the RT part</a:t>
            </a:r>
          </a:p>
          <a:p>
            <a:pPr marL="403225" indent="-403225">
              <a:spcBef>
                <a:spcPts val="1200"/>
              </a:spcBef>
              <a:buSzPct val="100000"/>
              <a:buFontTx/>
              <a:buBlip>
                <a:blip r:embed="rId3"/>
              </a:buBlip>
            </a:pPr>
            <a:r>
              <a:rPr lang="en-GB" sz="2000" b="1">
                <a:solidFill>
                  <a:schemeClr val="bg1"/>
                </a:solidFill>
                <a:latin typeface="Candara" pitchFamily="34" charset="0"/>
              </a:rPr>
              <a:t>Very cheap pointer swapping </a:t>
            </a:r>
            <a:r>
              <a:rPr lang="en-GB" sz="2000" b="1">
                <a:solidFill>
                  <a:schemeClr val="bg1"/>
                </a:solidFill>
                <a:latin typeface="Candara" pitchFamily="34" charset="0"/>
                <a:sym typeface="Wingdings" pitchFamily="2" charset="2"/>
              </a:rPr>
              <a:t> very little jitter introduced</a:t>
            </a:r>
            <a:endParaRPr lang="en-GB" sz="2000" b="1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654800" y="3335338"/>
            <a:ext cx="195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ndara" pitchFamily="34" charset="0"/>
              </a:rPr>
              <a:t>pending buffer (server)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654800" y="3613150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ndara" pitchFamily="34" charset="0"/>
              </a:rPr>
              <a:t>active buffer (RT)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" grpId="0" uiExpand="1" build="p"/>
      <p:bldP spid="20" grpId="0"/>
      <p:bldP spid="21" grpId="0" animBg="1"/>
      <p:bldP spid="22" grpId="0"/>
      <p:bldP spid="23" grpId="0" animBg="1"/>
      <p:bldP spid="24" grpId="0"/>
      <p:bldP spid="26" grpId="0" animBg="1"/>
      <p:bldP spid="31" grpId="0"/>
      <p:bldP spid="34" grpId="0" animBg="1"/>
      <p:bldP spid="35" grpId="0" animBg="1"/>
      <p:bldP spid="36" grpId="0" animBg="1"/>
      <p:bldP spid="37" grpId="0"/>
      <p:bldP spid="40" grpId="0" animBg="1"/>
      <p:bldP spid="43" grpId="0"/>
      <p:bldP spid="44" grpId="0"/>
      <p:bldP spid="45" grpId="0" build="p"/>
      <p:bldP spid="46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2012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842</Words>
  <Application>Microsoft Office PowerPoint</Application>
  <PresentationFormat>Bildschirmpräsentation (4:3)</PresentationFormat>
  <Paragraphs>295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3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Arial</vt:lpstr>
      <vt:lpstr>Candara</vt:lpstr>
      <vt:lpstr>Calibri</vt:lpstr>
      <vt:lpstr>Wingdings</vt:lpstr>
      <vt:lpstr>Consolas</vt:lpstr>
      <vt:lpstr>Baskerville Old Face</vt:lpstr>
      <vt:lpstr>TC2012</vt:lpstr>
      <vt:lpstr>TC2012</vt:lpstr>
      <vt:lpstr>TC2012</vt:lpstr>
      <vt:lpstr>Data consistency  &amp; data store</vt:lpstr>
      <vt:lpstr>Agenda</vt:lpstr>
      <vt:lpstr>Typical priorities</vt:lpstr>
      <vt:lpstr>Settings problem</vt:lpstr>
      <vt:lpstr>Acquisition problem</vt:lpstr>
      <vt:lpstr>Agenda</vt:lpstr>
      <vt:lpstr>New CPU New problems</vt:lpstr>
      <vt:lpstr>Agenda</vt:lpstr>
      <vt:lpstr>FESA 3 solutions Settings</vt:lpstr>
      <vt:lpstr>FESA 3 solutions Acquisition</vt:lpstr>
      <vt:lpstr>Agenda</vt:lpstr>
      <vt:lpstr>Field types</vt:lpstr>
      <vt:lpstr>Field types</vt:lpstr>
      <vt:lpstr>Field types</vt:lpstr>
      <vt:lpstr>An example</vt:lpstr>
      <vt:lpstr>An example Design</vt:lpstr>
      <vt:lpstr>An example device.h</vt:lpstr>
      <vt:lpstr>An example Device constructor</vt:lpstr>
      <vt:lpstr>Rolling buffer depth configuration</vt:lpstr>
      <vt:lpstr>Agenda</vt:lpstr>
      <vt:lpstr>Which setting field?</vt:lpstr>
      <vt:lpstr>Which acquisition field?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FESA  Status &amp; Plans</dc:title>
  <dc:creator>sdeghaye</dc:creator>
  <cp:lastModifiedBy>aschwinn</cp:lastModifiedBy>
  <cp:revision>321</cp:revision>
  <cp:lastPrinted>2013-05-27T06:22:53Z</cp:lastPrinted>
  <dcterms:created xsi:type="dcterms:W3CDTF">2012-11-05T20:02:05Z</dcterms:created>
  <dcterms:modified xsi:type="dcterms:W3CDTF">2013-08-12T11:45:52Z</dcterms:modified>
</cp:coreProperties>
</file>